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35"/>
  </p:notesMasterIdLst>
  <p:handoutMasterIdLst>
    <p:handoutMasterId r:id="rId36"/>
  </p:handoutMasterIdLst>
  <p:sldIdLst>
    <p:sldId id="325" r:id="rId2"/>
    <p:sldId id="331" r:id="rId3"/>
    <p:sldId id="333" r:id="rId4"/>
    <p:sldId id="334" r:id="rId5"/>
    <p:sldId id="369" r:id="rId6"/>
    <p:sldId id="336" r:id="rId7"/>
    <p:sldId id="370" r:id="rId8"/>
    <p:sldId id="362" r:id="rId9"/>
    <p:sldId id="338" r:id="rId10"/>
    <p:sldId id="340" r:id="rId11"/>
    <p:sldId id="367" r:id="rId12"/>
    <p:sldId id="373" r:id="rId13"/>
    <p:sldId id="375" r:id="rId14"/>
    <p:sldId id="371" r:id="rId15"/>
    <p:sldId id="372" r:id="rId16"/>
    <p:sldId id="374" r:id="rId17"/>
    <p:sldId id="341" r:id="rId18"/>
    <p:sldId id="342" r:id="rId19"/>
    <p:sldId id="345" r:id="rId20"/>
    <p:sldId id="366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58" r:id="rId30"/>
    <p:sldId id="360" r:id="rId31"/>
    <p:sldId id="368" r:id="rId32"/>
    <p:sldId id="385" r:id="rId33"/>
    <p:sldId id="329" r:id="rId34"/>
  </p:sldIdLst>
  <p:sldSz cx="9144000" cy="6858000" type="screen4x3"/>
  <p:notesSz cx="6858000" cy="9945688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ção Predefinida" id="{8DF329F1-F26B-4E82-A2CE-5CF84679B705}">
          <p14:sldIdLst>
            <p14:sldId id="325"/>
            <p14:sldId id="331"/>
            <p14:sldId id="333"/>
            <p14:sldId id="334"/>
            <p14:sldId id="369"/>
            <p14:sldId id="336"/>
            <p14:sldId id="370"/>
            <p14:sldId id="362"/>
            <p14:sldId id="338"/>
            <p14:sldId id="340"/>
            <p14:sldId id="367"/>
            <p14:sldId id="373"/>
            <p14:sldId id="375"/>
            <p14:sldId id="371"/>
            <p14:sldId id="372"/>
            <p14:sldId id="374"/>
            <p14:sldId id="341"/>
            <p14:sldId id="342"/>
            <p14:sldId id="345"/>
            <p14:sldId id="366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58"/>
            <p14:sldId id="360"/>
            <p14:sldId id="368"/>
            <p14:sldId id="385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32837"/>
    <a:srgbClr val="EF413D"/>
    <a:srgbClr val="DCDCDC"/>
    <a:srgbClr val="E0E0E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19" autoAdjust="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15817486804879"/>
          <c:y val="8.2099446812829879E-2"/>
          <c:w val="0.34362564635481502"/>
          <c:h val="0.91790055318717012"/>
        </c:manualLayout>
      </c:layout>
      <c:doughnutChart>
        <c:varyColors val="1"/>
        <c:ser>
          <c:idx val="0"/>
          <c:order val="0"/>
          <c:dLbls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Sheet1!$D$139:$D$151</c:f>
              <c:strCache>
                <c:ptCount val="13"/>
                <c:pt idx="0">
                  <c:v>Agrícola</c:v>
                </c:pt>
                <c:pt idx="1">
                  <c:v>Solidariedade Social</c:v>
                </c:pt>
                <c:pt idx="2">
                  <c:v>Habitação e Construção</c:v>
                </c:pt>
                <c:pt idx="3">
                  <c:v>Serviços</c:v>
                </c:pt>
                <c:pt idx="4">
                  <c:v>Cultura</c:v>
                </c:pt>
                <c:pt idx="5">
                  <c:v>Crédito</c:v>
                </c:pt>
                <c:pt idx="6">
                  <c:v>Ensino</c:v>
                </c:pt>
                <c:pt idx="7">
                  <c:v>Consumo</c:v>
                </c:pt>
                <c:pt idx="8">
                  <c:v>Pescas</c:v>
                </c:pt>
                <c:pt idx="9">
                  <c:v>Comercialização</c:v>
                </c:pt>
                <c:pt idx="10">
                  <c:v>Produção Operária</c:v>
                </c:pt>
                <c:pt idx="11">
                  <c:v>Artesanato</c:v>
                </c:pt>
                <c:pt idx="12">
                  <c:v>De grau superior</c:v>
                </c:pt>
              </c:strCache>
            </c:strRef>
          </c:cat>
          <c:val>
            <c:numRef>
              <c:f>Sheet1!$F$139:$F$151</c:f>
              <c:numCache>
                <c:formatCode>General</c:formatCode>
                <c:ptCount val="13"/>
                <c:pt idx="0">
                  <c:v>285</c:v>
                </c:pt>
                <c:pt idx="1">
                  <c:v>133</c:v>
                </c:pt>
                <c:pt idx="2">
                  <c:v>94</c:v>
                </c:pt>
                <c:pt idx="3">
                  <c:v>88</c:v>
                </c:pt>
                <c:pt idx="4">
                  <c:v>87</c:v>
                </c:pt>
                <c:pt idx="5">
                  <c:v>86</c:v>
                </c:pt>
                <c:pt idx="6">
                  <c:v>57</c:v>
                </c:pt>
                <c:pt idx="7">
                  <c:v>17</c:v>
                </c:pt>
                <c:pt idx="8">
                  <c:v>11</c:v>
                </c:pt>
                <c:pt idx="9">
                  <c:v>10</c:v>
                </c:pt>
                <c:pt idx="10">
                  <c:v>5</c:v>
                </c:pt>
                <c:pt idx="11">
                  <c:v>4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explosion val="8"/>
          <c:dPt>
            <c:idx val="0"/>
            <c:bubble3D val="0"/>
            <c:explosion val="14"/>
          </c:dPt>
          <c:dLbls>
            <c:dLbl>
              <c:idx val="7"/>
              <c:layout>
                <c:manualLayout>
                  <c:x val="5.6240558354642969E-3"/>
                  <c:y val="-6.259782450379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Sheet1!$D$139:$D$151</c:f>
              <c:strCache>
                <c:ptCount val="13"/>
                <c:pt idx="0">
                  <c:v>Agrícola</c:v>
                </c:pt>
                <c:pt idx="1">
                  <c:v>Solidariedade Social</c:v>
                </c:pt>
                <c:pt idx="2">
                  <c:v>Habitação e Construção</c:v>
                </c:pt>
                <c:pt idx="3">
                  <c:v>Serviços</c:v>
                </c:pt>
                <c:pt idx="4">
                  <c:v>Cultura</c:v>
                </c:pt>
                <c:pt idx="5">
                  <c:v>Crédito</c:v>
                </c:pt>
                <c:pt idx="6">
                  <c:v>Ensino</c:v>
                </c:pt>
                <c:pt idx="7">
                  <c:v>Consumo</c:v>
                </c:pt>
                <c:pt idx="8">
                  <c:v>Pescas</c:v>
                </c:pt>
                <c:pt idx="9">
                  <c:v>Comercialização</c:v>
                </c:pt>
                <c:pt idx="10">
                  <c:v>Produção Operária</c:v>
                </c:pt>
                <c:pt idx="11">
                  <c:v>Artesanato</c:v>
                </c:pt>
                <c:pt idx="12">
                  <c:v>De grau superior</c:v>
                </c:pt>
              </c:strCache>
            </c:strRef>
          </c:cat>
          <c:val>
            <c:numRef>
              <c:f>Sheet1!$G$139:$G$151</c:f>
              <c:numCache>
                <c:formatCode>0%</c:formatCode>
                <c:ptCount val="13"/>
                <c:pt idx="0">
                  <c:v>0.32460136674259682</c:v>
                </c:pt>
                <c:pt idx="1">
                  <c:v>0.15148063781321183</c:v>
                </c:pt>
                <c:pt idx="2">
                  <c:v>0.1070615034168565</c:v>
                </c:pt>
                <c:pt idx="3">
                  <c:v>0.10022779043280182</c:v>
                </c:pt>
                <c:pt idx="4">
                  <c:v>9.9088838268792709E-2</c:v>
                </c:pt>
                <c:pt idx="5">
                  <c:v>9.7949886104783598E-2</c:v>
                </c:pt>
                <c:pt idx="6">
                  <c:v>6.4920273348519367E-2</c:v>
                </c:pt>
                <c:pt idx="7">
                  <c:v>1.9362186788154899E-2</c:v>
                </c:pt>
                <c:pt idx="8">
                  <c:v>1.2528473804100227E-2</c:v>
                </c:pt>
                <c:pt idx="9">
                  <c:v>1.1389521640091117E-2</c:v>
                </c:pt>
                <c:pt idx="10">
                  <c:v>5.6947608200455585E-3</c:v>
                </c:pt>
                <c:pt idx="11">
                  <c:v>4.5558086560364463E-3</c:v>
                </c:pt>
                <c:pt idx="12">
                  <c:v>1.1389521640091116E-3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373108673705564"/>
          <c:y val="5.287479362273402E-2"/>
          <c:w val="0.30390592623290508"/>
          <c:h val="0.89997519239598966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PT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3C94E-8AC1-4D12-AB14-8E5E1973EB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2C133-A032-43CA-8DCA-C0C8AEF78F7E}">
      <dgm:prSet phldrT="[Text]" custT="1"/>
      <dgm:spPr/>
      <dgm:t>
        <a:bodyPr/>
        <a:lstStyle/>
        <a:p>
          <a:r>
            <a:rPr lang="en-US" sz="1600" dirty="0" err="1" smtClean="0"/>
            <a:t>Institucional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smtClean="0"/>
            <a:t>(Meyer &amp; Rowan, 1977; Dimaggio &amp; Powell, 1983)</a:t>
          </a:r>
          <a:endParaRPr lang="en-US" sz="1600" dirty="0"/>
        </a:p>
      </dgm:t>
    </dgm:pt>
    <dgm:pt modelId="{34CB52B1-610C-4A73-83E0-6DCB9A4EEC0B}" type="parTrans" cxnId="{C1678949-EFA1-4032-B4F7-8EEA8ADC991E}">
      <dgm:prSet/>
      <dgm:spPr/>
      <dgm:t>
        <a:bodyPr/>
        <a:lstStyle/>
        <a:p>
          <a:endParaRPr lang="en-US" sz="1600"/>
        </a:p>
      </dgm:t>
    </dgm:pt>
    <dgm:pt modelId="{D251F894-20D1-477A-9441-F9AC7FDAB5D8}" type="sibTrans" cxnId="{C1678949-EFA1-4032-B4F7-8EEA8ADC991E}">
      <dgm:prSet/>
      <dgm:spPr/>
      <dgm:t>
        <a:bodyPr/>
        <a:lstStyle/>
        <a:p>
          <a:endParaRPr lang="en-US" sz="1600"/>
        </a:p>
      </dgm:t>
    </dgm:pt>
    <dgm:pt modelId="{4E91F5AC-4AD3-4B45-9B9A-BA6BDACFE3F7}">
      <dgm:prSet phldrT="[Text]" custT="1"/>
      <dgm:spPr/>
      <dgm:t>
        <a:bodyPr/>
        <a:lstStyle/>
        <a:p>
          <a:r>
            <a:rPr lang="en-US" sz="1600" dirty="0" smtClean="0"/>
            <a:t>Stakeholders</a:t>
          </a:r>
        </a:p>
        <a:p>
          <a:r>
            <a:rPr lang="en-US" sz="1600" dirty="0" smtClean="0"/>
            <a:t>(Freeman, 1984)</a:t>
          </a:r>
          <a:endParaRPr lang="en-US" sz="1600" dirty="0"/>
        </a:p>
      </dgm:t>
    </dgm:pt>
    <dgm:pt modelId="{8232B009-A093-43E9-9B40-AFB72B66947E}" type="parTrans" cxnId="{7C482D8F-DC99-46A9-8914-29072BF941D1}">
      <dgm:prSet/>
      <dgm:spPr/>
      <dgm:t>
        <a:bodyPr/>
        <a:lstStyle/>
        <a:p>
          <a:endParaRPr lang="en-US" sz="1600"/>
        </a:p>
      </dgm:t>
    </dgm:pt>
    <dgm:pt modelId="{EBE7EB5C-7FA8-452F-8EC5-A4B8D6245A43}" type="sibTrans" cxnId="{7C482D8F-DC99-46A9-8914-29072BF941D1}">
      <dgm:prSet/>
      <dgm:spPr/>
      <dgm:t>
        <a:bodyPr/>
        <a:lstStyle/>
        <a:p>
          <a:endParaRPr lang="en-US" sz="1600"/>
        </a:p>
      </dgm:t>
    </dgm:pt>
    <dgm:pt modelId="{0A06186D-2669-44BC-A31F-90479F72C4D9}">
      <dgm:prSet phldrT="[Text]" custT="1"/>
      <dgm:spPr/>
      <dgm:t>
        <a:bodyPr/>
        <a:lstStyle/>
        <a:p>
          <a:r>
            <a:rPr lang="en-US" sz="1600" dirty="0" smtClean="0"/>
            <a:t>Shareholders</a:t>
          </a:r>
        </a:p>
        <a:p>
          <a:r>
            <a:rPr lang="en-US" sz="1600" dirty="0" smtClean="0"/>
            <a:t>(Friedman, 1970)</a:t>
          </a:r>
          <a:endParaRPr lang="en-US" sz="1600" dirty="0"/>
        </a:p>
      </dgm:t>
    </dgm:pt>
    <dgm:pt modelId="{3E3BAB42-6D10-4DF0-B757-AD2E5B2D3A23}" type="parTrans" cxnId="{4EDB822A-1759-45D8-B139-8F10A69FA5EA}">
      <dgm:prSet/>
      <dgm:spPr/>
      <dgm:t>
        <a:bodyPr/>
        <a:lstStyle/>
        <a:p>
          <a:endParaRPr lang="en-US" sz="1600"/>
        </a:p>
      </dgm:t>
    </dgm:pt>
    <dgm:pt modelId="{A30CF54B-515D-4DE6-A97E-D99008001AC9}" type="sibTrans" cxnId="{4EDB822A-1759-45D8-B139-8F10A69FA5EA}">
      <dgm:prSet/>
      <dgm:spPr/>
      <dgm:t>
        <a:bodyPr/>
        <a:lstStyle/>
        <a:p>
          <a:endParaRPr lang="en-US" sz="1600"/>
        </a:p>
      </dgm:t>
    </dgm:pt>
    <dgm:pt modelId="{1214DF29-256D-400A-AC88-0AC8F182F1E2}" type="pres">
      <dgm:prSet presAssocID="{C463C94E-8AC1-4D12-AB14-8E5E1973E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9B27F6E-D3D0-419C-80E7-DFFC25A76B06}" type="pres">
      <dgm:prSet presAssocID="{9792C133-A032-43CA-8DCA-C0C8AEF78F7E}" presName="dummy" presStyleCnt="0"/>
      <dgm:spPr/>
      <dgm:t>
        <a:bodyPr/>
        <a:lstStyle/>
        <a:p>
          <a:endParaRPr lang="en-GB"/>
        </a:p>
      </dgm:t>
    </dgm:pt>
    <dgm:pt modelId="{A84C7C77-5967-43A1-B657-82A931060F56}" type="pres">
      <dgm:prSet presAssocID="{9792C133-A032-43CA-8DCA-C0C8AEF78F7E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7429-9E18-4982-BC89-81C918409F8F}" type="pres">
      <dgm:prSet presAssocID="{D251F894-20D1-477A-9441-F9AC7FDAB5D8}" presName="sibTrans" presStyleLbl="node1" presStyleIdx="0" presStyleCnt="3"/>
      <dgm:spPr/>
      <dgm:t>
        <a:bodyPr/>
        <a:lstStyle/>
        <a:p>
          <a:endParaRPr lang="pt-PT"/>
        </a:p>
      </dgm:t>
    </dgm:pt>
    <dgm:pt modelId="{40213872-EFC9-4EED-971C-A140080F6D5F}" type="pres">
      <dgm:prSet presAssocID="{4E91F5AC-4AD3-4B45-9B9A-BA6BDACFE3F7}" presName="dummy" presStyleCnt="0"/>
      <dgm:spPr/>
      <dgm:t>
        <a:bodyPr/>
        <a:lstStyle/>
        <a:p>
          <a:endParaRPr lang="en-GB"/>
        </a:p>
      </dgm:t>
    </dgm:pt>
    <dgm:pt modelId="{3DF0EFC3-9747-4E14-B93F-5D359D772355}" type="pres">
      <dgm:prSet presAssocID="{4E91F5AC-4AD3-4B45-9B9A-BA6BDACFE3F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B6076-8A62-497C-86EB-AA9AD45D6EBD}" type="pres">
      <dgm:prSet presAssocID="{EBE7EB5C-7FA8-452F-8EC5-A4B8D6245A43}" presName="sibTrans" presStyleLbl="node1" presStyleIdx="1" presStyleCnt="3"/>
      <dgm:spPr/>
      <dgm:t>
        <a:bodyPr/>
        <a:lstStyle/>
        <a:p>
          <a:endParaRPr lang="pt-PT"/>
        </a:p>
      </dgm:t>
    </dgm:pt>
    <dgm:pt modelId="{71B8022F-8424-4A15-8D6C-83CFCE9027A7}" type="pres">
      <dgm:prSet presAssocID="{0A06186D-2669-44BC-A31F-90479F72C4D9}" presName="dummy" presStyleCnt="0"/>
      <dgm:spPr/>
      <dgm:t>
        <a:bodyPr/>
        <a:lstStyle/>
        <a:p>
          <a:endParaRPr lang="en-GB"/>
        </a:p>
      </dgm:t>
    </dgm:pt>
    <dgm:pt modelId="{807E758F-6577-463B-8932-75793F659925}" type="pres">
      <dgm:prSet presAssocID="{0A06186D-2669-44BC-A31F-90479F72C4D9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928F9-F250-4C95-A8B5-CDC6A4C1F2BC}" type="pres">
      <dgm:prSet presAssocID="{A30CF54B-515D-4DE6-A97E-D99008001AC9}" presName="sibTrans" presStyleLbl="node1" presStyleIdx="2" presStyleCnt="3"/>
      <dgm:spPr/>
      <dgm:t>
        <a:bodyPr/>
        <a:lstStyle/>
        <a:p>
          <a:endParaRPr lang="pt-PT"/>
        </a:p>
      </dgm:t>
    </dgm:pt>
  </dgm:ptLst>
  <dgm:cxnLst>
    <dgm:cxn modelId="{C1678949-EFA1-4032-B4F7-8EEA8ADC991E}" srcId="{C463C94E-8AC1-4D12-AB14-8E5E1973EBD8}" destId="{9792C133-A032-43CA-8DCA-C0C8AEF78F7E}" srcOrd="0" destOrd="0" parTransId="{34CB52B1-610C-4A73-83E0-6DCB9A4EEC0B}" sibTransId="{D251F894-20D1-477A-9441-F9AC7FDAB5D8}"/>
    <dgm:cxn modelId="{0DED3984-232F-418E-BAE7-D47D13BD513C}" type="presOf" srcId="{9792C133-A032-43CA-8DCA-C0C8AEF78F7E}" destId="{A84C7C77-5967-43A1-B657-82A931060F56}" srcOrd="0" destOrd="0" presId="urn:microsoft.com/office/officeart/2005/8/layout/cycle1"/>
    <dgm:cxn modelId="{006DF2BA-D852-4F45-B0F5-3901B29196EF}" type="presOf" srcId="{EBE7EB5C-7FA8-452F-8EC5-A4B8D6245A43}" destId="{F20B6076-8A62-497C-86EB-AA9AD45D6EBD}" srcOrd="0" destOrd="0" presId="urn:microsoft.com/office/officeart/2005/8/layout/cycle1"/>
    <dgm:cxn modelId="{9C12B155-DCFD-4F74-842E-339718C9FAF0}" type="presOf" srcId="{0A06186D-2669-44BC-A31F-90479F72C4D9}" destId="{807E758F-6577-463B-8932-75793F659925}" srcOrd="0" destOrd="0" presId="urn:microsoft.com/office/officeart/2005/8/layout/cycle1"/>
    <dgm:cxn modelId="{B7717DF7-CAF4-4E80-A5AB-120E84BE853F}" type="presOf" srcId="{D251F894-20D1-477A-9441-F9AC7FDAB5D8}" destId="{0BA77429-9E18-4982-BC89-81C918409F8F}" srcOrd="0" destOrd="0" presId="urn:microsoft.com/office/officeart/2005/8/layout/cycle1"/>
    <dgm:cxn modelId="{7E39225D-2E31-4B40-BE05-12C36C464BFE}" type="presOf" srcId="{A30CF54B-515D-4DE6-A97E-D99008001AC9}" destId="{FCB928F9-F250-4C95-A8B5-CDC6A4C1F2BC}" srcOrd="0" destOrd="0" presId="urn:microsoft.com/office/officeart/2005/8/layout/cycle1"/>
    <dgm:cxn modelId="{4EDB822A-1759-45D8-B139-8F10A69FA5EA}" srcId="{C463C94E-8AC1-4D12-AB14-8E5E1973EBD8}" destId="{0A06186D-2669-44BC-A31F-90479F72C4D9}" srcOrd="2" destOrd="0" parTransId="{3E3BAB42-6D10-4DF0-B757-AD2E5B2D3A23}" sibTransId="{A30CF54B-515D-4DE6-A97E-D99008001AC9}"/>
    <dgm:cxn modelId="{C51D9013-09BB-4D8E-92D9-D1D4CB26D33A}" type="presOf" srcId="{4E91F5AC-4AD3-4B45-9B9A-BA6BDACFE3F7}" destId="{3DF0EFC3-9747-4E14-B93F-5D359D772355}" srcOrd="0" destOrd="0" presId="urn:microsoft.com/office/officeart/2005/8/layout/cycle1"/>
    <dgm:cxn modelId="{7C482D8F-DC99-46A9-8914-29072BF941D1}" srcId="{C463C94E-8AC1-4D12-AB14-8E5E1973EBD8}" destId="{4E91F5AC-4AD3-4B45-9B9A-BA6BDACFE3F7}" srcOrd="1" destOrd="0" parTransId="{8232B009-A093-43E9-9B40-AFB72B66947E}" sibTransId="{EBE7EB5C-7FA8-452F-8EC5-A4B8D6245A43}"/>
    <dgm:cxn modelId="{C07F393F-31B9-40F4-9CDA-097F307B8F9F}" type="presOf" srcId="{C463C94E-8AC1-4D12-AB14-8E5E1973EBD8}" destId="{1214DF29-256D-400A-AC88-0AC8F182F1E2}" srcOrd="0" destOrd="0" presId="urn:microsoft.com/office/officeart/2005/8/layout/cycle1"/>
    <dgm:cxn modelId="{CC0A739B-0F2E-4787-9FD6-6CB02E7BE090}" type="presParOf" srcId="{1214DF29-256D-400A-AC88-0AC8F182F1E2}" destId="{F9B27F6E-D3D0-419C-80E7-DFFC25A76B06}" srcOrd="0" destOrd="0" presId="urn:microsoft.com/office/officeart/2005/8/layout/cycle1"/>
    <dgm:cxn modelId="{DAF14FDD-5DA2-4BC0-8CBF-5D9DD459265E}" type="presParOf" srcId="{1214DF29-256D-400A-AC88-0AC8F182F1E2}" destId="{A84C7C77-5967-43A1-B657-82A931060F56}" srcOrd="1" destOrd="0" presId="urn:microsoft.com/office/officeart/2005/8/layout/cycle1"/>
    <dgm:cxn modelId="{A132EDFC-1F0F-4A40-82A4-60FB3C186CE2}" type="presParOf" srcId="{1214DF29-256D-400A-AC88-0AC8F182F1E2}" destId="{0BA77429-9E18-4982-BC89-81C918409F8F}" srcOrd="2" destOrd="0" presId="urn:microsoft.com/office/officeart/2005/8/layout/cycle1"/>
    <dgm:cxn modelId="{D22F2462-5E75-481A-870F-CE9A82C76FDA}" type="presParOf" srcId="{1214DF29-256D-400A-AC88-0AC8F182F1E2}" destId="{40213872-EFC9-4EED-971C-A140080F6D5F}" srcOrd="3" destOrd="0" presId="urn:microsoft.com/office/officeart/2005/8/layout/cycle1"/>
    <dgm:cxn modelId="{B96D1608-D020-4A3B-B345-6A1639FB4840}" type="presParOf" srcId="{1214DF29-256D-400A-AC88-0AC8F182F1E2}" destId="{3DF0EFC3-9747-4E14-B93F-5D359D772355}" srcOrd="4" destOrd="0" presId="urn:microsoft.com/office/officeart/2005/8/layout/cycle1"/>
    <dgm:cxn modelId="{7401DA94-7A28-44EF-BDD1-3CFE91C1B589}" type="presParOf" srcId="{1214DF29-256D-400A-AC88-0AC8F182F1E2}" destId="{F20B6076-8A62-497C-86EB-AA9AD45D6EBD}" srcOrd="5" destOrd="0" presId="urn:microsoft.com/office/officeart/2005/8/layout/cycle1"/>
    <dgm:cxn modelId="{A6AFA213-2503-4B18-8948-6BB3DA9387E8}" type="presParOf" srcId="{1214DF29-256D-400A-AC88-0AC8F182F1E2}" destId="{71B8022F-8424-4A15-8D6C-83CFCE9027A7}" srcOrd="6" destOrd="0" presId="urn:microsoft.com/office/officeart/2005/8/layout/cycle1"/>
    <dgm:cxn modelId="{F757DB17-F817-4D9B-BA23-FAC5BCA15DF4}" type="presParOf" srcId="{1214DF29-256D-400A-AC88-0AC8F182F1E2}" destId="{807E758F-6577-463B-8932-75793F659925}" srcOrd="7" destOrd="0" presId="urn:microsoft.com/office/officeart/2005/8/layout/cycle1"/>
    <dgm:cxn modelId="{723BE867-BC89-41E2-95D5-4477C6B55FA2}" type="presParOf" srcId="{1214DF29-256D-400A-AC88-0AC8F182F1E2}" destId="{FCB928F9-F250-4C95-A8B5-CDC6A4C1F2B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C4BA39-8DDD-47E4-8C11-70EC00687DC7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1C9C4F-6165-4DE9-8811-7A546E7C69C6}">
      <dgm:prSet phldrT="[Texto]" custT="1"/>
      <dgm:spPr/>
      <dgm:t>
        <a:bodyPr/>
        <a:lstStyle/>
        <a:p>
          <a:r>
            <a:rPr lang="pt-PT" sz="1200" dirty="0" smtClean="0"/>
            <a:t>Relatório Financeiro</a:t>
          </a:r>
          <a:endParaRPr lang="pt-PT" sz="1200" dirty="0"/>
        </a:p>
      </dgm:t>
    </dgm:pt>
    <dgm:pt modelId="{7399DEEF-7CCB-4000-909F-E18DCEA7286F}" type="parTrans" cxnId="{697742C4-ED90-4ACE-BE88-29B35AD7DE32}">
      <dgm:prSet/>
      <dgm:spPr/>
      <dgm:t>
        <a:bodyPr/>
        <a:lstStyle/>
        <a:p>
          <a:endParaRPr lang="pt-PT"/>
        </a:p>
      </dgm:t>
    </dgm:pt>
    <dgm:pt modelId="{A6890445-0CAA-4FDC-BE69-911CEF37F7C8}" type="sibTrans" cxnId="{697742C4-ED90-4ACE-BE88-29B35AD7DE32}">
      <dgm:prSet/>
      <dgm:spPr/>
      <dgm:t>
        <a:bodyPr/>
        <a:lstStyle/>
        <a:p>
          <a:endParaRPr lang="pt-PT"/>
        </a:p>
      </dgm:t>
    </dgm:pt>
    <dgm:pt modelId="{8B06FA2D-128E-4D04-9CE3-FD2E983AE633}">
      <dgm:prSet phldrT="[Texto]" custT="1"/>
      <dgm:spPr/>
      <dgm:t>
        <a:bodyPr/>
        <a:lstStyle/>
        <a:p>
          <a:pPr algn="l"/>
          <a:r>
            <a:rPr lang="pt-PT" sz="1400" dirty="0" smtClean="0"/>
            <a:t>Obrigatório</a:t>
          </a:r>
          <a:endParaRPr lang="pt-PT" sz="1400" dirty="0"/>
        </a:p>
      </dgm:t>
    </dgm:pt>
    <dgm:pt modelId="{E7B649F0-621C-4A65-A9FA-D2BDFA8CB8A3}" type="parTrans" cxnId="{973451A2-2C84-481F-ABC6-A6251DF6F9FD}">
      <dgm:prSet/>
      <dgm:spPr/>
      <dgm:t>
        <a:bodyPr/>
        <a:lstStyle/>
        <a:p>
          <a:endParaRPr lang="pt-PT"/>
        </a:p>
      </dgm:t>
    </dgm:pt>
    <dgm:pt modelId="{A5A88441-94E0-46A9-92E2-D43D897085A7}" type="sibTrans" cxnId="{973451A2-2C84-481F-ABC6-A6251DF6F9FD}">
      <dgm:prSet/>
      <dgm:spPr/>
      <dgm:t>
        <a:bodyPr/>
        <a:lstStyle/>
        <a:p>
          <a:endParaRPr lang="pt-PT"/>
        </a:p>
      </dgm:t>
    </dgm:pt>
    <dgm:pt modelId="{FBA4B9DB-700A-4BA9-8AA0-E5675B1746FA}">
      <dgm:prSet phldrT="[Texto]" custT="1"/>
      <dgm:spPr/>
      <dgm:t>
        <a:bodyPr/>
        <a:lstStyle/>
        <a:p>
          <a:pPr algn="l"/>
          <a:r>
            <a:rPr lang="pt-PT" sz="1400" dirty="0" smtClean="0"/>
            <a:t>Limitado a </a:t>
          </a:r>
          <a:r>
            <a:rPr lang="pt-PT" sz="1400" i="1" dirty="0" err="1" smtClean="0"/>
            <a:t>report</a:t>
          </a:r>
          <a:r>
            <a:rPr lang="pt-PT" sz="1400" i="0" dirty="0" smtClean="0"/>
            <a:t> económico e financeiro</a:t>
          </a:r>
          <a:endParaRPr lang="pt-PT" sz="1400" dirty="0"/>
        </a:p>
      </dgm:t>
    </dgm:pt>
    <dgm:pt modelId="{B26DF1FB-332F-493B-96DF-643CE5B6D7AD}" type="parTrans" cxnId="{519F7F9F-7C77-4B2E-A208-21A49A170F57}">
      <dgm:prSet/>
      <dgm:spPr/>
      <dgm:t>
        <a:bodyPr/>
        <a:lstStyle/>
        <a:p>
          <a:endParaRPr lang="pt-PT"/>
        </a:p>
      </dgm:t>
    </dgm:pt>
    <dgm:pt modelId="{4DA16ADA-A022-4F0E-90A6-F597BA012B61}" type="sibTrans" cxnId="{519F7F9F-7C77-4B2E-A208-21A49A170F57}">
      <dgm:prSet/>
      <dgm:spPr/>
      <dgm:t>
        <a:bodyPr/>
        <a:lstStyle/>
        <a:p>
          <a:endParaRPr lang="pt-PT"/>
        </a:p>
      </dgm:t>
    </dgm:pt>
    <dgm:pt modelId="{394753A7-FD7E-4FB2-8EED-0AFBBE0BDE60}">
      <dgm:prSet phldrT="[Texto]" custT="1"/>
      <dgm:spPr/>
      <dgm:t>
        <a:bodyPr/>
        <a:lstStyle/>
        <a:p>
          <a:r>
            <a:rPr lang="pt-PT" sz="1200" dirty="0" smtClean="0"/>
            <a:t>Relatório de Sustentabilidade</a:t>
          </a:r>
          <a:endParaRPr lang="pt-PT" sz="1200" dirty="0"/>
        </a:p>
      </dgm:t>
    </dgm:pt>
    <dgm:pt modelId="{76F3C1A2-330C-400B-833E-94518247C5CE}" type="parTrans" cxnId="{28A4DF4D-0CB4-400E-A313-84EF4FBCA268}">
      <dgm:prSet/>
      <dgm:spPr/>
      <dgm:t>
        <a:bodyPr/>
        <a:lstStyle/>
        <a:p>
          <a:endParaRPr lang="pt-PT"/>
        </a:p>
      </dgm:t>
    </dgm:pt>
    <dgm:pt modelId="{DE868496-140C-45E5-A376-3412E631FF9D}" type="sibTrans" cxnId="{28A4DF4D-0CB4-400E-A313-84EF4FBCA268}">
      <dgm:prSet/>
      <dgm:spPr/>
      <dgm:t>
        <a:bodyPr/>
        <a:lstStyle/>
        <a:p>
          <a:endParaRPr lang="pt-PT"/>
        </a:p>
      </dgm:t>
    </dgm:pt>
    <dgm:pt modelId="{2885EB6B-F64B-46A9-890A-7C27E448E3A0}">
      <dgm:prSet phldrT="[Texto]" custT="1"/>
      <dgm:spPr/>
      <dgm:t>
        <a:bodyPr/>
        <a:lstStyle/>
        <a:p>
          <a:pPr algn="l"/>
          <a:r>
            <a:rPr lang="pt-PT" sz="1400" dirty="0" smtClean="0"/>
            <a:t>Facultativo</a:t>
          </a:r>
          <a:endParaRPr lang="pt-PT" sz="1400" dirty="0"/>
        </a:p>
      </dgm:t>
    </dgm:pt>
    <dgm:pt modelId="{3B1B0276-E404-4667-879E-09C6F9E68B39}" type="parTrans" cxnId="{6EEFF32D-8305-44EB-AC94-23B97DEEB086}">
      <dgm:prSet/>
      <dgm:spPr/>
      <dgm:t>
        <a:bodyPr/>
        <a:lstStyle/>
        <a:p>
          <a:endParaRPr lang="pt-PT"/>
        </a:p>
      </dgm:t>
    </dgm:pt>
    <dgm:pt modelId="{191B29AE-4056-4328-BB5C-9322E44CAFD3}" type="sibTrans" cxnId="{6EEFF32D-8305-44EB-AC94-23B97DEEB086}">
      <dgm:prSet/>
      <dgm:spPr/>
      <dgm:t>
        <a:bodyPr/>
        <a:lstStyle/>
        <a:p>
          <a:endParaRPr lang="pt-PT"/>
        </a:p>
      </dgm:t>
    </dgm:pt>
    <dgm:pt modelId="{D890AE75-FA34-4DC4-ABD6-F7B82930925F}">
      <dgm:prSet phldrT="[Texto]" custT="1"/>
      <dgm:spPr/>
      <dgm:t>
        <a:bodyPr/>
        <a:lstStyle/>
        <a:p>
          <a:pPr algn="l"/>
          <a:r>
            <a:rPr lang="pt-PT" sz="1400" dirty="0" smtClean="0"/>
            <a:t>Diferente horizonte temporal</a:t>
          </a:r>
          <a:endParaRPr lang="pt-PT" sz="1400" dirty="0"/>
        </a:p>
      </dgm:t>
    </dgm:pt>
    <dgm:pt modelId="{6F56AA79-EEA6-456A-9F3E-60248DB7A520}" type="parTrans" cxnId="{A6E07747-287F-41ED-AB37-D8B5F874FB46}">
      <dgm:prSet/>
      <dgm:spPr/>
      <dgm:t>
        <a:bodyPr/>
        <a:lstStyle/>
        <a:p>
          <a:endParaRPr lang="pt-PT"/>
        </a:p>
      </dgm:t>
    </dgm:pt>
    <dgm:pt modelId="{7F442E12-9E53-4BF0-A28A-10D84EAC0464}" type="sibTrans" cxnId="{A6E07747-287F-41ED-AB37-D8B5F874FB46}">
      <dgm:prSet/>
      <dgm:spPr/>
      <dgm:t>
        <a:bodyPr/>
        <a:lstStyle/>
        <a:p>
          <a:endParaRPr lang="pt-PT"/>
        </a:p>
      </dgm:t>
    </dgm:pt>
    <dgm:pt modelId="{8D5075E7-2D5B-4D69-A8FF-76794D788E03}" type="pres">
      <dgm:prSet presAssocID="{62C4BA39-8DDD-47E4-8C11-70EC00687DC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01BC4-EF85-4D66-9A4A-EB47D019AF44}" type="pres">
      <dgm:prSet presAssocID="{62C4BA39-8DDD-47E4-8C11-70EC00687DC7}" presName="cycle" presStyleCnt="0"/>
      <dgm:spPr/>
    </dgm:pt>
    <dgm:pt modelId="{519ADEF3-4EB3-4194-B336-2A75F1B577ED}" type="pres">
      <dgm:prSet presAssocID="{62C4BA39-8DDD-47E4-8C11-70EC00687DC7}" presName="centerShape" presStyleCnt="0"/>
      <dgm:spPr/>
    </dgm:pt>
    <dgm:pt modelId="{86C11858-FFCA-422D-A141-1AA842976EB8}" type="pres">
      <dgm:prSet presAssocID="{62C4BA39-8DDD-47E4-8C11-70EC00687DC7}" presName="connSite" presStyleLbl="node1" presStyleIdx="0" presStyleCnt="3"/>
      <dgm:spPr/>
    </dgm:pt>
    <dgm:pt modelId="{0F3DE3D5-44CD-4136-B707-852AFEB1A14F}" type="pres">
      <dgm:prSet presAssocID="{62C4BA39-8DDD-47E4-8C11-70EC00687DC7}" presName="visible" presStyleLbl="node1" presStyleIdx="0" presStyleCnt="3" custScaleX="57925" custScaleY="625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89D638B5-4574-440C-B0AD-B9360C2902A4}" type="pres">
      <dgm:prSet presAssocID="{7399DEEF-7CCB-4000-909F-E18DCEA7286F}" presName="Name25" presStyleLbl="parChTrans1D1" presStyleIdx="0" presStyleCnt="2"/>
      <dgm:spPr/>
      <dgm:t>
        <a:bodyPr/>
        <a:lstStyle/>
        <a:p>
          <a:endParaRPr lang="en-US"/>
        </a:p>
      </dgm:t>
    </dgm:pt>
    <dgm:pt modelId="{50A31E27-6511-4DF5-ABE0-C41F340249FB}" type="pres">
      <dgm:prSet presAssocID="{691C9C4F-6165-4DE9-8811-7A546E7C69C6}" presName="node" presStyleCnt="0"/>
      <dgm:spPr/>
    </dgm:pt>
    <dgm:pt modelId="{45D4DA98-90DD-4243-8365-8FAE3AEE6F19}" type="pres">
      <dgm:prSet presAssocID="{691C9C4F-6165-4DE9-8811-7A546E7C69C6}" presName="parentNode" presStyleLbl="node1" presStyleIdx="1" presStyleCnt="3" custLinFactNeighborY="1156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342015-D665-45C7-8E5F-1B7CA1BEBE9C}" type="pres">
      <dgm:prSet presAssocID="{691C9C4F-6165-4DE9-8811-7A546E7C69C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870384-7F60-4C18-BDC0-E984E408CCBF}" type="pres">
      <dgm:prSet presAssocID="{76F3C1A2-330C-400B-833E-94518247C5CE}" presName="Name25" presStyleLbl="parChTrans1D1" presStyleIdx="1" presStyleCnt="2"/>
      <dgm:spPr/>
      <dgm:t>
        <a:bodyPr/>
        <a:lstStyle/>
        <a:p>
          <a:endParaRPr lang="en-US"/>
        </a:p>
      </dgm:t>
    </dgm:pt>
    <dgm:pt modelId="{B40340A3-620C-450A-A3E0-7441B5C49784}" type="pres">
      <dgm:prSet presAssocID="{394753A7-FD7E-4FB2-8EED-0AFBBE0BDE60}" presName="node" presStyleCnt="0"/>
      <dgm:spPr/>
    </dgm:pt>
    <dgm:pt modelId="{CF68F4D7-B2B7-4D4B-B517-C23346843FC1}" type="pres">
      <dgm:prSet presAssocID="{394753A7-FD7E-4FB2-8EED-0AFBBE0BDE60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A9493-AE84-4042-B79F-46ADDB1111CC}" type="pres">
      <dgm:prSet presAssocID="{394753A7-FD7E-4FB2-8EED-0AFBBE0BDE6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742C4-ED90-4ACE-BE88-29B35AD7DE32}" srcId="{62C4BA39-8DDD-47E4-8C11-70EC00687DC7}" destId="{691C9C4F-6165-4DE9-8811-7A546E7C69C6}" srcOrd="0" destOrd="0" parTransId="{7399DEEF-7CCB-4000-909F-E18DCEA7286F}" sibTransId="{A6890445-0CAA-4FDC-BE69-911CEF37F7C8}"/>
    <dgm:cxn modelId="{A6E07747-287F-41ED-AB37-D8B5F874FB46}" srcId="{394753A7-FD7E-4FB2-8EED-0AFBBE0BDE60}" destId="{D890AE75-FA34-4DC4-ABD6-F7B82930925F}" srcOrd="1" destOrd="0" parTransId="{6F56AA79-EEA6-456A-9F3E-60248DB7A520}" sibTransId="{7F442E12-9E53-4BF0-A28A-10D84EAC0464}"/>
    <dgm:cxn modelId="{A50B14C9-DD02-45C6-ACE8-DD12F19077A1}" type="presOf" srcId="{7399DEEF-7CCB-4000-909F-E18DCEA7286F}" destId="{89D638B5-4574-440C-B0AD-B9360C2902A4}" srcOrd="0" destOrd="0" presId="urn:microsoft.com/office/officeart/2005/8/layout/radial2"/>
    <dgm:cxn modelId="{63636E68-8EA3-46A2-B624-EAF367452C36}" type="presOf" srcId="{8B06FA2D-128E-4D04-9CE3-FD2E983AE633}" destId="{42342015-D665-45C7-8E5F-1B7CA1BEBE9C}" srcOrd="0" destOrd="0" presId="urn:microsoft.com/office/officeart/2005/8/layout/radial2"/>
    <dgm:cxn modelId="{D614AAD6-0C25-4EBC-8CE5-7D18DCC3B179}" type="presOf" srcId="{D890AE75-FA34-4DC4-ABD6-F7B82930925F}" destId="{DE4A9493-AE84-4042-B79F-46ADDB1111CC}" srcOrd="0" destOrd="1" presId="urn:microsoft.com/office/officeart/2005/8/layout/radial2"/>
    <dgm:cxn modelId="{C4F6116F-72E8-4976-BF0C-DC858EB93363}" type="presOf" srcId="{76F3C1A2-330C-400B-833E-94518247C5CE}" destId="{BB870384-7F60-4C18-BDC0-E984E408CCBF}" srcOrd="0" destOrd="0" presId="urn:microsoft.com/office/officeart/2005/8/layout/radial2"/>
    <dgm:cxn modelId="{28A4DF4D-0CB4-400E-A313-84EF4FBCA268}" srcId="{62C4BA39-8DDD-47E4-8C11-70EC00687DC7}" destId="{394753A7-FD7E-4FB2-8EED-0AFBBE0BDE60}" srcOrd="1" destOrd="0" parTransId="{76F3C1A2-330C-400B-833E-94518247C5CE}" sibTransId="{DE868496-140C-45E5-A376-3412E631FF9D}"/>
    <dgm:cxn modelId="{5B084197-92DE-472A-BAE1-CB6EA7C9EA1A}" type="presOf" srcId="{691C9C4F-6165-4DE9-8811-7A546E7C69C6}" destId="{45D4DA98-90DD-4243-8365-8FAE3AEE6F19}" srcOrd="0" destOrd="0" presId="urn:microsoft.com/office/officeart/2005/8/layout/radial2"/>
    <dgm:cxn modelId="{8167312F-43F2-4857-A743-7DA2BA7B8191}" type="presOf" srcId="{394753A7-FD7E-4FB2-8EED-0AFBBE0BDE60}" destId="{CF68F4D7-B2B7-4D4B-B517-C23346843FC1}" srcOrd="0" destOrd="0" presId="urn:microsoft.com/office/officeart/2005/8/layout/radial2"/>
    <dgm:cxn modelId="{519F7F9F-7C77-4B2E-A208-21A49A170F57}" srcId="{691C9C4F-6165-4DE9-8811-7A546E7C69C6}" destId="{FBA4B9DB-700A-4BA9-8AA0-E5675B1746FA}" srcOrd="1" destOrd="0" parTransId="{B26DF1FB-332F-493B-96DF-643CE5B6D7AD}" sibTransId="{4DA16ADA-A022-4F0E-90A6-F597BA012B61}"/>
    <dgm:cxn modelId="{6EEFF32D-8305-44EB-AC94-23B97DEEB086}" srcId="{394753A7-FD7E-4FB2-8EED-0AFBBE0BDE60}" destId="{2885EB6B-F64B-46A9-890A-7C27E448E3A0}" srcOrd="0" destOrd="0" parTransId="{3B1B0276-E404-4667-879E-09C6F9E68B39}" sibTransId="{191B29AE-4056-4328-BB5C-9322E44CAFD3}"/>
    <dgm:cxn modelId="{97B11085-4614-45E5-829B-BFBC672D8E8C}" type="presOf" srcId="{FBA4B9DB-700A-4BA9-8AA0-E5675B1746FA}" destId="{42342015-D665-45C7-8E5F-1B7CA1BEBE9C}" srcOrd="0" destOrd="1" presId="urn:microsoft.com/office/officeart/2005/8/layout/radial2"/>
    <dgm:cxn modelId="{973451A2-2C84-481F-ABC6-A6251DF6F9FD}" srcId="{691C9C4F-6165-4DE9-8811-7A546E7C69C6}" destId="{8B06FA2D-128E-4D04-9CE3-FD2E983AE633}" srcOrd="0" destOrd="0" parTransId="{E7B649F0-621C-4A65-A9FA-D2BDFA8CB8A3}" sibTransId="{A5A88441-94E0-46A9-92E2-D43D897085A7}"/>
    <dgm:cxn modelId="{41DA452B-20A7-4413-A7C2-66ABC6A19157}" type="presOf" srcId="{62C4BA39-8DDD-47E4-8C11-70EC00687DC7}" destId="{8D5075E7-2D5B-4D69-A8FF-76794D788E03}" srcOrd="0" destOrd="0" presId="urn:microsoft.com/office/officeart/2005/8/layout/radial2"/>
    <dgm:cxn modelId="{509E5F19-A922-46D1-9C4C-1C496C4A2DC3}" type="presOf" srcId="{2885EB6B-F64B-46A9-890A-7C27E448E3A0}" destId="{DE4A9493-AE84-4042-B79F-46ADDB1111CC}" srcOrd="0" destOrd="0" presId="urn:microsoft.com/office/officeart/2005/8/layout/radial2"/>
    <dgm:cxn modelId="{E50CD6C4-52C3-41F5-9500-BD6B0C3CC19D}" type="presParOf" srcId="{8D5075E7-2D5B-4D69-A8FF-76794D788E03}" destId="{F6401BC4-EF85-4D66-9A4A-EB47D019AF44}" srcOrd="0" destOrd="0" presId="urn:microsoft.com/office/officeart/2005/8/layout/radial2"/>
    <dgm:cxn modelId="{D6D3172C-F006-48AD-954A-7C0BB64B0027}" type="presParOf" srcId="{F6401BC4-EF85-4D66-9A4A-EB47D019AF44}" destId="{519ADEF3-4EB3-4194-B336-2A75F1B577ED}" srcOrd="0" destOrd="0" presId="urn:microsoft.com/office/officeart/2005/8/layout/radial2"/>
    <dgm:cxn modelId="{DE6006E3-8E06-4458-8F30-42A478AD2377}" type="presParOf" srcId="{519ADEF3-4EB3-4194-B336-2A75F1B577ED}" destId="{86C11858-FFCA-422D-A141-1AA842976EB8}" srcOrd="0" destOrd="0" presId="urn:microsoft.com/office/officeart/2005/8/layout/radial2"/>
    <dgm:cxn modelId="{61979F9E-2C8A-4703-9D8E-D72077CD9CF3}" type="presParOf" srcId="{519ADEF3-4EB3-4194-B336-2A75F1B577ED}" destId="{0F3DE3D5-44CD-4136-B707-852AFEB1A14F}" srcOrd="1" destOrd="0" presId="urn:microsoft.com/office/officeart/2005/8/layout/radial2"/>
    <dgm:cxn modelId="{7D116DBA-1581-467C-B9AD-D8D24D3155F5}" type="presParOf" srcId="{F6401BC4-EF85-4D66-9A4A-EB47D019AF44}" destId="{89D638B5-4574-440C-B0AD-B9360C2902A4}" srcOrd="1" destOrd="0" presId="urn:microsoft.com/office/officeart/2005/8/layout/radial2"/>
    <dgm:cxn modelId="{4576CB71-5C97-460F-91BA-D4B6B99EA8EA}" type="presParOf" srcId="{F6401BC4-EF85-4D66-9A4A-EB47D019AF44}" destId="{50A31E27-6511-4DF5-ABE0-C41F340249FB}" srcOrd="2" destOrd="0" presId="urn:microsoft.com/office/officeart/2005/8/layout/radial2"/>
    <dgm:cxn modelId="{0BDF6AED-5212-49AC-AD4A-5A976A89B073}" type="presParOf" srcId="{50A31E27-6511-4DF5-ABE0-C41F340249FB}" destId="{45D4DA98-90DD-4243-8365-8FAE3AEE6F19}" srcOrd="0" destOrd="0" presId="urn:microsoft.com/office/officeart/2005/8/layout/radial2"/>
    <dgm:cxn modelId="{2F9D62B1-65D0-48AC-BC00-12E7D29F35EE}" type="presParOf" srcId="{50A31E27-6511-4DF5-ABE0-C41F340249FB}" destId="{42342015-D665-45C7-8E5F-1B7CA1BEBE9C}" srcOrd="1" destOrd="0" presId="urn:microsoft.com/office/officeart/2005/8/layout/radial2"/>
    <dgm:cxn modelId="{737D0B93-EF14-43AF-BD4B-C502D67DDCD7}" type="presParOf" srcId="{F6401BC4-EF85-4D66-9A4A-EB47D019AF44}" destId="{BB870384-7F60-4C18-BDC0-E984E408CCBF}" srcOrd="3" destOrd="0" presId="urn:microsoft.com/office/officeart/2005/8/layout/radial2"/>
    <dgm:cxn modelId="{AD7355CD-6537-4B3F-B99D-A29C43F26911}" type="presParOf" srcId="{F6401BC4-EF85-4D66-9A4A-EB47D019AF44}" destId="{B40340A3-620C-450A-A3E0-7441B5C49784}" srcOrd="4" destOrd="0" presId="urn:microsoft.com/office/officeart/2005/8/layout/radial2"/>
    <dgm:cxn modelId="{6F349F2E-D799-4761-BD9C-75B79639C964}" type="presParOf" srcId="{B40340A3-620C-450A-A3E0-7441B5C49784}" destId="{CF68F4D7-B2B7-4D4B-B517-C23346843FC1}" srcOrd="0" destOrd="0" presId="urn:microsoft.com/office/officeart/2005/8/layout/radial2"/>
    <dgm:cxn modelId="{DF313A85-54C2-447A-90CB-F62D96D70815}" type="presParOf" srcId="{B40340A3-620C-450A-A3E0-7441B5C49784}" destId="{DE4A9493-AE84-4042-B79F-46ADDB1111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E3467B-5F74-4C97-8965-AC55A524242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6FCB1E2-B14A-4E1A-8FF0-A4A5BC1186D9}">
      <dgm:prSet phldrT="[Texto]" custT="1"/>
      <dgm:spPr/>
      <dgm:t>
        <a:bodyPr/>
        <a:lstStyle/>
        <a:p>
          <a:r>
            <a:rPr lang="pt-PT" sz="2000" dirty="0" smtClean="0"/>
            <a:t>Visão IIRC - 2013</a:t>
          </a:r>
          <a:endParaRPr lang="pt-PT" sz="2000" dirty="0"/>
        </a:p>
      </dgm:t>
    </dgm:pt>
    <dgm:pt modelId="{69716506-D9BA-4304-BFB6-B6AD631BF3B9}" type="parTrans" cxnId="{E1DE1D2C-8151-47D1-BDB2-CED8E76D86DB}">
      <dgm:prSet/>
      <dgm:spPr/>
      <dgm:t>
        <a:bodyPr/>
        <a:lstStyle/>
        <a:p>
          <a:endParaRPr lang="pt-PT" sz="1600"/>
        </a:p>
      </dgm:t>
    </dgm:pt>
    <dgm:pt modelId="{DF4B803F-EE18-4274-98B0-7AD25DF91829}" type="sibTrans" cxnId="{E1DE1D2C-8151-47D1-BDB2-CED8E76D86DB}">
      <dgm:prSet/>
      <dgm:spPr/>
      <dgm:t>
        <a:bodyPr/>
        <a:lstStyle/>
        <a:p>
          <a:endParaRPr lang="pt-PT" sz="1600"/>
        </a:p>
      </dgm:t>
    </dgm:pt>
    <dgm:pt modelId="{7B04BBA0-4273-4781-9836-6D3C86623E41}">
      <dgm:prSet phldrT="[Texto]" custT="1"/>
      <dgm:spPr/>
      <dgm:t>
        <a:bodyPr/>
        <a:lstStyle/>
        <a:p>
          <a:r>
            <a:rPr lang="pt-PT" sz="1400" dirty="0" smtClean="0"/>
            <a:t>Pensamento Integrado</a:t>
          </a:r>
          <a:endParaRPr lang="pt-PT" sz="1400" dirty="0"/>
        </a:p>
      </dgm:t>
    </dgm:pt>
    <dgm:pt modelId="{EEB7CB00-73CF-400E-9339-357F6D9E0BA2}" type="parTrans" cxnId="{B8E21278-49E9-4D14-B21A-EE700519521C}">
      <dgm:prSet/>
      <dgm:spPr/>
      <dgm:t>
        <a:bodyPr/>
        <a:lstStyle/>
        <a:p>
          <a:endParaRPr lang="pt-PT" sz="1600"/>
        </a:p>
      </dgm:t>
    </dgm:pt>
    <dgm:pt modelId="{68B2CD9F-CC2F-47A7-BE39-03F1CACBE0FF}" type="sibTrans" cxnId="{B8E21278-49E9-4D14-B21A-EE700519521C}">
      <dgm:prSet/>
      <dgm:spPr/>
      <dgm:t>
        <a:bodyPr/>
        <a:lstStyle/>
        <a:p>
          <a:endParaRPr lang="pt-PT" sz="1600"/>
        </a:p>
      </dgm:t>
    </dgm:pt>
    <dgm:pt modelId="{91A747DE-25B1-4F1A-98A9-580905A52DBE}">
      <dgm:prSet phldrT="[Texto]" custT="1"/>
      <dgm:spPr/>
      <dgm:t>
        <a:bodyPr/>
        <a:lstStyle/>
        <a:p>
          <a:r>
            <a:rPr lang="pt-PT" sz="1400" dirty="0" smtClean="0"/>
            <a:t>Informação Simultânea, Dinâmica</a:t>
          </a:r>
          <a:endParaRPr lang="pt-PT" sz="1400" dirty="0"/>
        </a:p>
      </dgm:t>
    </dgm:pt>
    <dgm:pt modelId="{1938EF1E-E0CC-441E-A6EA-F2B9EBE0FC74}" type="parTrans" cxnId="{EF4415E5-A508-40D0-A6C7-A28C624580E4}">
      <dgm:prSet/>
      <dgm:spPr/>
      <dgm:t>
        <a:bodyPr/>
        <a:lstStyle/>
        <a:p>
          <a:endParaRPr lang="pt-PT" sz="1600"/>
        </a:p>
      </dgm:t>
    </dgm:pt>
    <dgm:pt modelId="{4D04BA04-B21F-4E7E-811D-F6EB2936BE92}" type="sibTrans" cxnId="{EF4415E5-A508-40D0-A6C7-A28C624580E4}">
      <dgm:prSet/>
      <dgm:spPr/>
      <dgm:t>
        <a:bodyPr/>
        <a:lstStyle/>
        <a:p>
          <a:endParaRPr lang="pt-PT" sz="1600"/>
        </a:p>
      </dgm:t>
    </dgm:pt>
    <dgm:pt modelId="{9D9CEA23-647A-400A-8D2A-14D42222167E}">
      <dgm:prSet phldrT="[Texto]" custT="1"/>
      <dgm:spPr/>
      <dgm:t>
        <a:bodyPr/>
        <a:lstStyle/>
        <a:p>
          <a:r>
            <a:rPr lang="pt-PT" sz="1400" dirty="0" smtClean="0"/>
            <a:t>Contributo melhoria de gestão / controlo de Sustentabilidade</a:t>
          </a:r>
          <a:endParaRPr lang="pt-PT" sz="1400" dirty="0"/>
        </a:p>
      </dgm:t>
    </dgm:pt>
    <dgm:pt modelId="{18DC19F2-5AA1-4CDC-A836-AC0FEE2434B7}" type="parTrans" cxnId="{84561131-A1E3-4303-9605-BDA8EF477216}">
      <dgm:prSet/>
      <dgm:spPr/>
      <dgm:t>
        <a:bodyPr/>
        <a:lstStyle/>
        <a:p>
          <a:endParaRPr lang="pt-PT" sz="1600"/>
        </a:p>
      </dgm:t>
    </dgm:pt>
    <dgm:pt modelId="{4E16AAD2-F527-44DF-B3AB-45D626567C44}" type="sibTrans" cxnId="{84561131-A1E3-4303-9605-BDA8EF477216}">
      <dgm:prSet/>
      <dgm:spPr/>
      <dgm:t>
        <a:bodyPr/>
        <a:lstStyle/>
        <a:p>
          <a:endParaRPr lang="pt-PT" sz="1600"/>
        </a:p>
      </dgm:t>
    </dgm:pt>
    <dgm:pt modelId="{C7AE65F4-A1A6-44B4-9EFF-25680819A2F1}">
      <dgm:prSet custT="1"/>
      <dgm:spPr/>
      <dgm:t>
        <a:bodyPr/>
        <a:lstStyle/>
        <a:p>
          <a:r>
            <a:rPr lang="pt-PT" sz="1400" dirty="0" smtClean="0"/>
            <a:t>Divulgação da Criação de Valor / conectividade de informação</a:t>
          </a:r>
          <a:endParaRPr lang="pt-PT" sz="1400" dirty="0"/>
        </a:p>
      </dgm:t>
    </dgm:pt>
    <dgm:pt modelId="{E73E492F-56B3-4DDF-869F-F1AC230C76B4}" type="parTrans" cxnId="{6FF485E7-80BC-4951-8766-9E548776D421}">
      <dgm:prSet/>
      <dgm:spPr/>
      <dgm:t>
        <a:bodyPr/>
        <a:lstStyle/>
        <a:p>
          <a:endParaRPr lang="pt-PT" sz="1600"/>
        </a:p>
      </dgm:t>
    </dgm:pt>
    <dgm:pt modelId="{94125D9F-E497-4009-BE4E-91C057B7D6B5}" type="sibTrans" cxnId="{6FF485E7-80BC-4951-8766-9E548776D421}">
      <dgm:prSet/>
      <dgm:spPr/>
      <dgm:t>
        <a:bodyPr/>
        <a:lstStyle/>
        <a:p>
          <a:endParaRPr lang="pt-PT" sz="1600"/>
        </a:p>
      </dgm:t>
    </dgm:pt>
    <dgm:pt modelId="{679AE87D-06AA-434A-B0DF-5F8FD2A38476}" type="pres">
      <dgm:prSet presAssocID="{00E3467B-5F74-4C97-8965-AC55A52424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8F12C8-2F95-4F45-B666-980B9E0F6E36}" type="pres">
      <dgm:prSet presAssocID="{46FCB1E2-B14A-4E1A-8FF0-A4A5BC1186D9}" presName="thickLine" presStyleLbl="alignNode1" presStyleIdx="0" presStyleCnt="1"/>
      <dgm:spPr/>
    </dgm:pt>
    <dgm:pt modelId="{BB863D3E-B4B1-4C06-BA0D-E00DF34243E7}" type="pres">
      <dgm:prSet presAssocID="{46FCB1E2-B14A-4E1A-8FF0-A4A5BC1186D9}" presName="horz1" presStyleCnt="0"/>
      <dgm:spPr/>
    </dgm:pt>
    <dgm:pt modelId="{05EB5031-12D5-45BC-AA5B-428F0C8B1579}" type="pres">
      <dgm:prSet presAssocID="{46FCB1E2-B14A-4E1A-8FF0-A4A5BC1186D9}" presName="tx1" presStyleLbl="revTx" presStyleIdx="0" presStyleCnt="5"/>
      <dgm:spPr/>
      <dgm:t>
        <a:bodyPr/>
        <a:lstStyle/>
        <a:p>
          <a:endParaRPr lang="pt-PT"/>
        </a:p>
      </dgm:t>
    </dgm:pt>
    <dgm:pt modelId="{D7E7CFE0-70F9-40D2-9DA7-A09E1760C319}" type="pres">
      <dgm:prSet presAssocID="{46FCB1E2-B14A-4E1A-8FF0-A4A5BC1186D9}" presName="vert1" presStyleCnt="0"/>
      <dgm:spPr/>
    </dgm:pt>
    <dgm:pt modelId="{BC9B50B7-CB12-4A57-BD18-AD7F671DD457}" type="pres">
      <dgm:prSet presAssocID="{7B04BBA0-4273-4781-9836-6D3C86623E41}" presName="vertSpace2a" presStyleCnt="0"/>
      <dgm:spPr/>
    </dgm:pt>
    <dgm:pt modelId="{B0E73149-BB9D-46ED-997E-8C1FE591E0FE}" type="pres">
      <dgm:prSet presAssocID="{7B04BBA0-4273-4781-9836-6D3C86623E41}" presName="horz2" presStyleCnt="0"/>
      <dgm:spPr/>
    </dgm:pt>
    <dgm:pt modelId="{779CDAF7-B32D-48B1-8ED5-126DA0F8692F}" type="pres">
      <dgm:prSet presAssocID="{7B04BBA0-4273-4781-9836-6D3C86623E41}" presName="horzSpace2" presStyleCnt="0"/>
      <dgm:spPr/>
    </dgm:pt>
    <dgm:pt modelId="{9A5C4ADE-5D2C-46F8-AB77-6386FFAD3E9F}" type="pres">
      <dgm:prSet presAssocID="{7B04BBA0-4273-4781-9836-6D3C86623E41}" presName="tx2" presStyleLbl="revTx" presStyleIdx="1" presStyleCnt="5"/>
      <dgm:spPr/>
      <dgm:t>
        <a:bodyPr/>
        <a:lstStyle/>
        <a:p>
          <a:endParaRPr lang="en-US"/>
        </a:p>
      </dgm:t>
    </dgm:pt>
    <dgm:pt modelId="{21581D31-938E-4C83-9709-320D0B9582E4}" type="pres">
      <dgm:prSet presAssocID="{7B04BBA0-4273-4781-9836-6D3C86623E41}" presName="vert2" presStyleCnt="0"/>
      <dgm:spPr/>
    </dgm:pt>
    <dgm:pt modelId="{02826F10-BE30-49E6-9619-1F2FD9F84543}" type="pres">
      <dgm:prSet presAssocID="{7B04BBA0-4273-4781-9836-6D3C86623E41}" presName="thinLine2b" presStyleLbl="callout" presStyleIdx="0" presStyleCnt="4"/>
      <dgm:spPr/>
    </dgm:pt>
    <dgm:pt modelId="{37599A84-493F-4944-B564-2E90DC94D197}" type="pres">
      <dgm:prSet presAssocID="{7B04BBA0-4273-4781-9836-6D3C86623E41}" presName="vertSpace2b" presStyleCnt="0"/>
      <dgm:spPr/>
    </dgm:pt>
    <dgm:pt modelId="{DFD4E780-B193-4DB8-9337-E23CF2573404}" type="pres">
      <dgm:prSet presAssocID="{91A747DE-25B1-4F1A-98A9-580905A52DBE}" presName="horz2" presStyleCnt="0"/>
      <dgm:spPr/>
    </dgm:pt>
    <dgm:pt modelId="{D5CAC18C-7998-4980-8550-254834521D57}" type="pres">
      <dgm:prSet presAssocID="{91A747DE-25B1-4F1A-98A9-580905A52DBE}" presName="horzSpace2" presStyleCnt="0"/>
      <dgm:spPr/>
    </dgm:pt>
    <dgm:pt modelId="{D96DC599-F3F2-4253-A619-B4DB91284662}" type="pres">
      <dgm:prSet presAssocID="{91A747DE-25B1-4F1A-98A9-580905A52DBE}" presName="tx2" presStyleLbl="revTx" presStyleIdx="2" presStyleCnt="5"/>
      <dgm:spPr/>
      <dgm:t>
        <a:bodyPr/>
        <a:lstStyle/>
        <a:p>
          <a:endParaRPr lang="pt-PT"/>
        </a:p>
      </dgm:t>
    </dgm:pt>
    <dgm:pt modelId="{307160EA-78DF-42DE-BECE-12751DC776A3}" type="pres">
      <dgm:prSet presAssocID="{91A747DE-25B1-4F1A-98A9-580905A52DBE}" presName="vert2" presStyleCnt="0"/>
      <dgm:spPr/>
    </dgm:pt>
    <dgm:pt modelId="{BC4F76DA-56EB-43A3-A4F0-5AF4331A2FFD}" type="pres">
      <dgm:prSet presAssocID="{91A747DE-25B1-4F1A-98A9-580905A52DBE}" presName="thinLine2b" presStyleLbl="callout" presStyleIdx="1" presStyleCnt="4"/>
      <dgm:spPr/>
    </dgm:pt>
    <dgm:pt modelId="{AE74418C-7C0F-4035-A612-5A7639FF2616}" type="pres">
      <dgm:prSet presAssocID="{91A747DE-25B1-4F1A-98A9-580905A52DBE}" presName="vertSpace2b" presStyleCnt="0"/>
      <dgm:spPr/>
    </dgm:pt>
    <dgm:pt modelId="{A0998328-A529-41A5-BF9F-7BEC2168F431}" type="pres">
      <dgm:prSet presAssocID="{9D9CEA23-647A-400A-8D2A-14D42222167E}" presName="horz2" presStyleCnt="0"/>
      <dgm:spPr/>
    </dgm:pt>
    <dgm:pt modelId="{5E96B3C7-F041-4815-AB13-D3D25203679D}" type="pres">
      <dgm:prSet presAssocID="{9D9CEA23-647A-400A-8D2A-14D42222167E}" presName="horzSpace2" presStyleCnt="0"/>
      <dgm:spPr/>
    </dgm:pt>
    <dgm:pt modelId="{9E99A145-8CFB-4160-A5FA-80F9A1A68F74}" type="pres">
      <dgm:prSet presAssocID="{9D9CEA23-647A-400A-8D2A-14D42222167E}" presName="tx2" presStyleLbl="revTx" presStyleIdx="3" presStyleCnt="5"/>
      <dgm:spPr/>
      <dgm:t>
        <a:bodyPr/>
        <a:lstStyle/>
        <a:p>
          <a:endParaRPr lang="pt-PT"/>
        </a:p>
      </dgm:t>
    </dgm:pt>
    <dgm:pt modelId="{8C0C0615-7728-4F3D-B3BC-C8D449C2A0F4}" type="pres">
      <dgm:prSet presAssocID="{9D9CEA23-647A-400A-8D2A-14D42222167E}" presName="vert2" presStyleCnt="0"/>
      <dgm:spPr/>
    </dgm:pt>
    <dgm:pt modelId="{5A8FF203-5856-4529-8097-EF65D9F9FED9}" type="pres">
      <dgm:prSet presAssocID="{9D9CEA23-647A-400A-8D2A-14D42222167E}" presName="thinLine2b" presStyleLbl="callout" presStyleIdx="2" presStyleCnt="4"/>
      <dgm:spPr/>
    </dgm:pt>
    <dgm:pt modelId="{A321F645-6A10-47B4-84E6-E54240978B96}" type="pres">
      <dgm:prSet presAssocID="{9D9CEA23-647A-400A-8D2A-14D42222167E}" presName="vertSpace2b" presStyleCnt="0"/>
      <dgm:spPr/>
    </dgm:pt>
    <dgm:pt modelId="{575B4229-2166-42B4-9B09-9E6C547F142B}" type="pres">
      <dgm:prSet presAssocID="{C7AE65F4-A1A6-44B4-9EFF-25680819A2F1}" presName="horz2" presStyleCnt="0"/>
      <dgm:spPr/>
    </dgm:pt>
    <dgm:pt modelId="{EFA928DC-14C1-41C6-99CA-8087A8049425}" type="pres">
      <dgm:prSet presAssocID="{C7AE65F4-A1A6-44B4-9EFF-25680819A2F1}" presName="horzSpace2" presStyleCnt="0"/>
      <dgm:spPr/>
    </dgm:pt>
    <dgm:pt modelId="{E6991333-14FB-464B-9613-B2492783771F}" type="pres">
      <dgm:prSet presAssocID="{C7AE65F4-A1A6-44B4-9EFF-25680819A2F1}" presName="tx2" presStyleLbl="revTx" presStyleIdx="4" presStyleCnt="5"/>
      <dgm:spPr/>
      <dgm:t>
        <a:bodyPr/>
        <a:lstStyle/>
        <a:p>
          <a:endParaRPr lang="pt-PT"/>
        </a:p>
      </dgm:t>
    </dgm:pt>
    <dgm:pt modelId="{5699A21C-D34D-4F06-B991-B95EFCE15CA0}" type="pres">
      <dgm:prSet presAssocID="{C7AE65F4-A1A6-44B4-9EFF-25680819A2F1}" presName="vert2" presStyleCnt="0"/>
      <dgm:spPr/>
    </dgm:pt>
    <dgm:pt modelId="{574AEB75-49DD-445C-9991-4A13A0649066}" type="pres">
      <dgm:prSet presAssocID="{C7AE65F4-A1A6-44B4-9EFF-25680819A2F1}" presName="thinLine2b" presStyleLbl="callout" presStyleIdx="3" presStyleCnt="4" custLinFactY="-151652" custLinFactNeighborY="-200000"/>
      <dgm:spPr/>
    </dgm:pt>
    <dgm:pt modelId="{A0E633F3-CB82-4286-A517-8B08DD343D12}" type="pres">
      <dgm:prSet presAssocID="{C7AE65F4-A1A6-44B4-9EFF-25680819A2F1}" presName="vertSpace2b" presStyleCnt="0"/>
      <dgm:spPr/>
    </dgm:pt>
  </dgm:ptLst>
  <dgm:cxnLst>
    <dgm:cxn modelId="{61E8A70B-9F4A-4886-99B3-187ADB4A3BD1}" type="presOf" srcId="{9D9CEA23-647A-400A-8D2A-14D42222167E}" destId="{9E99A145-8CFB-4160-A5FA-80F9A1A68F74}" srcOrd="0" destOrd="0" presId="urn:microsoft.com/office/officeart/2008/layout/LinedList"/>
    <dgm:cxn modelId="{EF4415E5-A508-40D0-A6C7-A28C624580E4}" srcId="{46FCB1E2-B14A-4E1A-8FF0-A4A5BC1186D9}" destId="{91A747DE-25B1-4F1A-98A9-580905A52DBE}" srcOrd="1" destOrd="0" parTransId="{1938EF1E-E0CC-441E-A6EA-F2B9EBE0FC74}" sibTransId="{4D04BA04-B21F-4E7E-811D-F6EB2936BE92}"/>
    <dgm:cxn modelId="{6FF485E7-80BC-4951-8766-9E548776D421}" srcId="{46FCB1E2-B14A-4E1A-8FF0-A4A5BC1186D9}" destId="{C7AE65F4-A1A6-44B4-9EFF-25680819A2F1}" srcOrd="3" destOrd="0" parTransId="{E73E492F-56B3-4DDF-869F-F1AC230C76B4}" sibTransId="{94125D9F-E497-4009-BE4E-91C057B7D6B5}"/>
    <dgm:cxn modelId="{1BE6AEB1-83F6-4C76-AABF-D55EFCD5ECD2}" type="presOf" srcId="{C7AE65F4-A1A6-44B4-9EFF-25680819A2F1}" destId="{E6991333-14FB-464B-9613-B2492783771F}" srcOrd="0" destOrd="0" presId="urn:microsoft.com/office/officeart/2008/layout/LinedList"/>
    <dgm:cxn modelId="{E1DE1D2C-8151-47D1-BDB2-CED8E76D86DB}" srcId="{00E3467B-5F74-4C97-8965-AC55A5242423}" destId="{46FCB1E2-B14A-4E1A-8FF0-A4A5BC1186D9}" srcOrd="0" destOrd="0" parTransId="{69716506-D9BA-4304-BFB6-B6AD631BF3B9}" sibTransId="{DF4B803F-EE18-4274-98B0-7AD25DF91829}"/>
    <dgm:cxn modelId="{878DBC35-33F5-4EF1-9BE4-28E3A4C57320}" type="presOf" srcId="{46FCB1E2-B14A-4E1A-8FF0-A4A5BC1186D9}" destId="{05EB5031-12D5-45BC-AA5B-428F0C8B1579}" srcOrd="0" destOrd="0" presId="urn:microsoft.com/office/officeart/2008/layout/LinedList"/>
    <dgm:cxn modelId="{84A29734-91B0-4D2F-B5DE-0923EE8EC137}" type="presOf" srcId="{91A747DE-25B1-4F1A-98A9-580905A52DBE}" destId="{D96DC599-F3F2-4253-A619-B4DB91284662}" srcOrd="0" destOrd="0" presId="urn:microsoft.com/office/officeart/2008/layout/LinedList"/>
    <dgm:cxn modelId="{B8E21278-49E9-4D14-B21A-EE700519521C}" srcId="{46FCB1E2-B14A-4E1A-8FF0-A4A5BC1186D9}" destId="{7B04BBA0-4273-4781-9836-6D3C86623E41}" srcOrd="0" destOrd="0" parTransId="{EEB7CB00-73CF-400E-9339-357F6D9E0BA2}" sibTransId="{68B2CD9F-CC2F-47A7-BE39-03F1CACBE0FF}"/>
    <dgm:cxn modelId="{84561131-A1E3-4303-9605-BDA8EF477216}" srcId="{46FCB1E2-B14A-4E1A-8FF0-A4A5BC1186D9}" destId="{9D9CEA23-647A-400A-8D2A-14D42222167E}" srcOrd="2" destOrd="0" parTransId="{18DC19F2-5AA1-4CDC-A836-AC0FEE2434B7}" sibTransId="{4E16AAD2-F527-44DF-B3AB-45D626567C44}"/>
    <dgm:cxn modelId="{17B2696A-F7C3-4CC0-B4EC-569132272E00}" type="presOf" srcId="{7B04BBA0-4273-4781-9836-6D3C86623E41}" destId="{9A5C4ADE-5D2C-46F8-AB77-6386FFAD3E9F}" srcOrd="0" destOrd="0" presId="urn:microsoft.com/office/officeart/2008/layout/LinedList"/>
    <dgm:cxn modelId="{FDC9B8A4-4E89-4591-834E-73390771BD3A}" type="presOf" srcId="{00E3467B-5F74-4C97-8965-AC55A5242423}" destId="{679AE87D-06AA-434A-B0DF-5F8FD2A38476}" srcOrd="0" destOrd="0" presId="urn:microsoft.com/office/officeart/2008/layout/LinedList"/>
    <dgm:cxn modelId="{1067E733-8B5E-4F7E-8B18-98323E197C31}" type="presParOf" srcId="{679AE87D-06AA-434A-B0DF-5F8FD2A38476}" destId="{148F12C8-2F95-4F45-B666-980B9E0F6E36}" srcOrd="0" destOrd="0" presId="urn:microsoft.com/office/officeart/2008/layout/LinedList"/>
    <dgm:cxn modelId="{453D1B86-01C9-4ED9-84E4-43C3E1B5CA46}" type="presParOf" srcId="{679AE87D-06AA-434A-B0DF-5F8FD2A38476}" destId="{BB863D3E-B4B1-4C06-BA0D-E00DF34243E7}" srcOrd="1" destOrd="0" presId="urn:microsoft.com/office/officeart/2008/layout/LinedList"/>
    <dgm:cxn modelId="{BBBD091A-8FB3-47D3-8169-4B0A2BD267F9}" type="presParOf" srcId="{BB863D3E-B4B1-4C06-BA0D-E00DF34243E7}" destId="{05EB5031-12D5-45BC-AA5B-428F0C8B1579}" srcOrd="0" destOrd="0" presId="urn:microsoft.com/office/officeart/2008/layout/LinedList"/>
    <dgm:cxn modelId="{A4B91D29-7511-4156-9B2D-72935D24C00E}" type="presParOf" srcId="{BB863D3E-B4B1-4C06-BA0D-E00DF34243E7}" destId="{D7E7CFE0-70F9-40D2-9DA7-A09E1760C319}" srcOrd="1" destOrd="0" presId="urn:microsoft.com/office/officeart/2008/layout/LinedList"/>
    <dgm:cxn modelId="{80C21DC3-E5B5-4218-A79C-C01E431EB1ED}" type="presParOf" srcId="{D7E7CFE0-70F9-40D2-9DA7-A09E1760C319}" destId="{BC9B50B7-CB12-4A57-BD18-AD7F671DD457}" srcOrd="0" destOrd="0" presId="urn:microsoft.com/office/officeart/2008/layout/LinedList"/>
    <dgm:cxn modelId="{1C4BF757-1393-46DB-9BCD-9166120A7D97}" type="presParOf" srcId="{D7E7CFE0-70F9-40D2-9DA7-A09E1760C319}" destId="{B0E73149-BB9D-46ED-997E-8C1FE591E0FE}" srcOrd="1" destOrd="0" presId="urn:microsoft.com/office/officeart/2008/layout/LinedList"/>
    <dgm:cxn modelId="{36C7CE6C-C3B6-49BD-AEC6-88AA47CE4878}" type="presParOf" srcId="{B0E73149-BB9D-46ED-997E-8C1FE591E0FE}" destId="{779CDAF7-B32D-48B1-8ED5-126DA0F8692F}" srcOrd="0" destOrd="0" presId="urn:microsoft.com/office/officeart/2008/layout/LinedList"/>
    <dgm:cxn modelId="{11AB17AB-670A-40E8-81EF-440585021457}" type="presParOf" srcId="{B0E73149-BB9D-46ED-997E-8C1FE591E0FE}" destId="{9A5C4ADE-5D2C-46F8-AB77-6386FFAD3E9F}" srcOrd="1" destOrd="0" presId="urn:microsoft.com/office/officeart/2008/layout/LinedList"/>
    <dgm:cxn modelId="{0ECC0A46-8043-46E0-8305-D2BF16DEB59A}" type="presParOf" srcId="{B0E73149-BB9D-46ED-997E-8C1FE591E0FE}" destId="{21581D31-938E-4C83-9709-320D0B9582E4}" srcOrd="2" destOrd="0" presId="urn:microsoft.com/office/officeart/2008/layout/LinedList"/>
    <dgm:cxn modelId="{57556B1B-6A38-4167-8435-89D3AE291F5C}" type="presParOf" srcId="{D7E7CFE0-70F9-40D2-9DA7-A09E1760C319}" destId="{02826F10-BE30-49E6-9619-1F2FD9F84543}" srcOrd="2" destOrd="0" presId="urn:microsoft.com/office/officeart/2008/layout/LinedList"/>
    <dgm:cxn modelId="{9E22FCF6-E6E2-4AB7-8598-42F52F010EEC}" type="presParOf" srcId="{D7E7CFE0-70F9-40D2-9DA7-A09E1760C319}" destId="{37599A84-493F-4944-B564-2E90DC94D197}" srcOrd="3" destOrd="0" presId="urn:microsoft.com/office/officeart/2008/layout/LinedList"/>
    <dgm:cxn modelId="{843B7DB4-1DF2-4F6D-B516-3D5882300590}" type="presParOf" srcId="{D7E7CFE0-70F9-40D2-9DA7-A09E1760C319}" destId="{DFD4E780-B193-4DB8-9337-E23CF2573404}" srcOrd="4" destOrd="0" presId="urn:microsoft.com/office/officeart/2008/layout/LinedList"/>
    <dgm:cxn modelId="{06108302-B9A3-4DB7-8424-94BCB6FC81DD}" type="presParOf" srcId="{DFD4E780-B193-4DB8-9337-E23CF2573404}" destId="{D5CAC18C-7998-4980-8550-254834521D57}" srcOrd="0" destOrd="0" presId="urn:microsoft.com/office/officeart/2008/layout/LinedList"/>
    <dgm:cxn modelId="{236B8793-19B7-4798-BD3A-1D0D82A67661}" type="presParOf" srcId="{DFD4E780-B193-4DB8-9337-E23CF2573404}" destId="{D96DC599-F3F2-4253-A619-B4DB91284662}" srcOrd="1" destOrd="0" presId="urn:microsoft.com/office/officeart/2008/layout/LinedList"/>
    <dgm:cxn modelId="{93D25FD1-8611-486F-8AC5-8D7B64719107}" type="presParOf" srcId="{DFD4E780-B193-4DB8-9337-E23CF2573404}" destId="{307160EA-78DF-42DE-BECE-12751DC776A3}" srcOrd="2" destOrd="0" presId="urn:microsoft.com/office/officeart/2008/layout/LinedList"/>
    <dgm:cxn modelId="{8080243C-895A-4AF4-AFA5-7827B335703A}" type="presParOf" srcId="{D7E7CFE0-70F9-40D2-9DA7-A09E1760C319}" destId="{BC4F76DA-56EB-43A3-A4F0-5AF4331A2FFD}" srcOrd="5" destOrd="0" presId="urn:microsoft.com/office/officeart/2008/layout/LinedList"/>
    <dgm:cxn modelId="{3FD983FF-FBC5-4390-942E-478C30255DD4}" type="presParOf" srcId="{D7E7CFE0-70F9-40D2-9DA7-A09E1760C319}" destId="{AE74418C-7C0F-4035-A612-5A7639FF2616}" srcOrd="6" destOrd="0" presId="urn:microsoft.com/office/officeart/2008/layout/LinedList"/>
    <dgm:cxn modelId="{0A54148A-9725-4859-BB25-8151B62B63D1}" type="presParOf" srcId="{D7E7CFE0-70F9-40D2-9DA7-A09E1760C319}" destId="{A0998328-A529-41A5-BF9F-7BEC2168F431}" srcOrd="7" destOrd="0" presId="urn:microsoft.com/office/officeart/2008/layout/LinedList"/>
    <dgm:cxn modelId="{1DBC1CAC-8644-4DD3-9C6C-11FF8EF9ADDA}" type="presParOf" srcId="{A0998328-A529-41A5-BF9F-7BEC2168F431}" destId="{5E96B3C7-F041-4815-AB13-D3D25203679D}" srcOrd="0" destOrd="0" presId="urn:microsoft.com/office/officeart/2008/layout/LinedList"/>
    <dgm:cxn modelId="{213C0A5A-B5A6-4105-96E3-E28380EFD82C}" type="presParOf" srcId="{A0998328-A529-41A5-BF9F-7BEC2168F431}" destId="{9E99A145-8CFB-4160-A5FA-80F9A1A68F74}" srcOrd="1" destOrd="0" presId="urn:microsoft.com/office/officeart/2008/layout/LinedList"/>
    <dgm:cxn modelId="{B1A91DFF-74A6-46F7-8CD2-7A6D27136149}" type="presParOf" srcId="{A0998328-A529-41A5-BF9F-7BEC2168F431}" destId="{8C0C0615-7728-4F3D-B3BC-C8D449C2A0F4}" srcOrd="2" destOrd="0" presId="urn:microsoft.com/office/officeart/2008/layout/LinedList"/>
    <dgm:cxn modelId="{AC50F39E-45C1-44D6-98DC-6DFEBA491BB5}" type="presParOf" srcId="{D7E7CFE0-70F9-40D2-9DA7-A09E1760C319}" destId="{5A8FF203-5856-4529-8097-EF65D9F9FED9}" srcOrd="8" destOrd="0" presId="urn:microsoft.com/office/officeart/2008/layout/LinedList"/>
    <dgm:cxn modelId="{B4487CA6-8D9E-4E46-B3C5-C4AD60B82851}" type="presParOf" srcId="{D7E7CFE0-70F9-40D2-9DA7-A09E1760C319}" destId="{A321F645-6A10-47B4-84E6-E54240978B96}" srcOrd="9" destOrd="0" presId="urn:microsoft.com/office/officeart/2008/layout/LinedList"/>
    <dgm:cxn modelId="{2DF5B51F-133E-480B-AE16-B7D2B151BD40}" type="presParOf" srcId="{D7E7CFE0-70F9-40D2-9DA7-A09E1760C319}" destId="{575B4229-2166-42B4-9B09-9E6C547F142B}" srcOrd="10" destOrd="0" presId="urn:microsoft.com/office/officeart/2008/layout/LinedList"/>
    <dgm:cxn modelId="{22252D7C-9BB9-4F1F-AB7C-AE0BDB069B2C}" type="presParOf" srcId="{575B4229-2166-42B4-9B09-9E6C547F142B}" destId="{EFA928DC-14C1-41C6-99CA-8087A8049425}" srcOrd="0" destOrd="0" presId="urn:microsoft.com/office/officeart/2008/layout/LinedList"/>
    <dgm:cxn modelId="{85EE93AC-793A-4E4A-86D5-55C65D9EE7C2}" type="presParOf" srcId="{575B4229-2166-42B4-9B09-9E6C547F142B}" destId="{E6991333-14FB-464B-9613-B2492783771F}" srcOrd="1" destOrd="0" presId="urn:microsoft.com/office/officeart/2008/layout/LinedList"/>
    <dgm:cxn modelId="{8E09B5F2-6022-4DCF-8F05-E7F86AE4B8C4}" type="presParOf" srcId="{575B4229-2166-42B4-9B09-9E6C547F142B}" destId="{5699A21C-D34D-4F06-B991-B95EFCE15CA0}" srcOrd="2" destOrd="0" presId="urn:microsoft.com/office/officeart/2008/layout/LinedList"/>
    <dgm:cxn modelId="{0B85CE5D-046B-44F7-A028-A11718372416}" type="presParOf" srcId="{D7E7CFE0-70F9-40D2-9DA7-A09E1760C319}" destId="{574AEB75-49DD-445C-9991-4A13A0649066}" srcOrd="11" destOrd="0" presId="urn:microsoft.com/office/officeart/2008/layout/LinedList"/>
    <dgm:cxn modelId="{1F0B97F5-C3D3-42AD-902E-6B9E0352DA35}" type="presParOf" srcId="{D7E7CFE0-70F9-40D2-9DA7-A09E1760C319}" destId="{A0E633F3-CB82-4286-A517-8B08DD343D1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BBA97F-7FE6-4084-A439-81228221F548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E5040-10DA-42B9-AE24-89AAB6500B05}">
      <dgm:prSet phldrT="[Text]"/>
      <dgm:spPr/>
      <dgm:t>
        <a:bodyPr/>
        <a:lstStyle/>
        <a:p>
          <a:r>
            <a:rPr lang="en-US" b="1" dirty="0" err="1" smtClean="0"/>
            <a:t>Económico</a:t>
          </a:r>
          <a:endParaRPr lang="en-US" b="1" dirty="0"/>
        </a:p>
      </dgm:t>
    </dgm:pt>
    <dgm:pt modelId="{BA32EC60-1DE3-4A6F-96FC-3158F6412747}" type="parTrans" cxnId="{DE987B94-5475-4776-99FD-E1BDE82FEEDC}">
      <dgm:prSet/>
      <dgm:spPr/>
      <dgm:t>
        <a:bodyPr/>
        <a:lstStyle/>
        <a:p>
          <a:endParaRPr lang="en-US"/>
        </a:p>
      </dgm:t>
    </dgm:pt>
    <dgm:pt modelId="{9E1F8100-C0F8-4277-9479-40C02ED65443}" type="sibTrans" cxnId="{DE987B94-5475-4776-99FD-E1BDE82FEEDC}">
      <dgm:prSet/>
      <dgm:spPr/>
      <dgm:t>
        <a:bodyPr/>
        <a:lstStyle/>
        <a:p>
          <a:endParaRPr lang="en-US"/>
        </a:p>
      </dgm:t>
    </dgm:pt>
    <dgm:pt modelId="{B729E613-36CB-4E55-9C94-209AB36A8E08}">
      <dgm:prSet phldrT="[Text]"/>
      <dgm:spPr/>
      <dgm:t>
        <a:bodyPr/>
        <a:lstStyle/>
        <a:p>
          <a:r>
            <a:rPr lang="en-US" b="1" dirty="0" smtClean="0"/>
            <a:t>Social</a:t>
          </a:r>
          <a:endParaRPr lang="en-US" b="1" dirty="0"/>
        </a:p>
      </dgm:t>
    </dgm:pt>
    <dgm:pt modelId="{F29D2CF6-6A7D-4A57-B2C0-67DB60970A2D}" type="parTrans" cxnId="{F4D40D35-2696-46A5-9BF5-9F0055DB42F7}">
      <dgm:prSet/>
      <dgm:spPr/>
      <dgm:t>
        <a:bodyPr/>
        <a:lstStyle/>
        <a:p>
          <a:endParaRPr lang="en-US"/>
        </a:p>
      </dgm:t>
    </dgm:pt>
    <dgm:pt modelId="{43360B5B-9C3D-40DB-AB5D-1F2CE4C4C143}" type="sibTrans" cxnId="{F4D40D35-2696-46A5-9BF5-9F0055DB42F7}">
      <dgm:prSet/>
      <dgm:spPr/>
      <dgm:t>
        <a:bodyPr/>
        <a:lstStyle/>
        <a:p>
          <a:endParaRPr lang="en-US"/>
        </a:p>
      </dgm:t>
    </dgm:pt>
    <dgm:pt modelId="{20F0114B-E362-404E-879A-86E8483D3F83}">
      <dgm:prSet phldrT="[Text]"/>
      <dgm:spPr/>
      <dgm:t>
        <a:bodyPr/>
        <a:lstStyle/>
        <a:p>
          <a:r>
            <a:rPr lang="en-US" b="1" dirty="0" err="1" smtClean="0"/>
            <a:t>Ambiental</a:t>
          </a:r>
          <a:endParaRPr lang="en-US" b="1" dirty="0"/>
        </a:p>
      </dgm:t>
    </dgm:pt>
    <dgm:pt modelId="{B6D06C56-4E9B-46E6-89E6-5C85191EF3A6}" type="parTrans" cxnId="{F39195FF-85B1-4657-AC6C-61D3A329B1CE}">
      <dgm:prSet/>
      <dgm:spPr/>
      <dgm:t>
        <a:bodyPr/>
        <a:lstStyle/>
        <a:p>
          <a:endParaRPr lang="en-US"/>
        </a:p>
      </dgm:t>
    </dgm:pt>
    <dgm:pt modelId="{00923CAD-6B4A-4FA5-9D4B-331185D3010E}" type="sibTrans" cxnId="{F39195FF-85B1-4657-AC6C-61D3A329B1CE}">
      <dgm:prSet/>
      <dgm:spPr/>
      <dgm:t>
        <a:bodyPr/>
        <a:lstStyle/>
        <a:p>
          <a:endParaRPr lang="en-US"/>
        </a:p>
      </dgm:t>
    </dgm:pt>
    <dgm:pt modelId="{5E2AC31B-D6B1-4872-B587-C085C4D998D0}" type="pres">
      <dgm:prSet presAssocID="{9EBBA97F-7FE6-4084-A439-81228221F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EB8BD84-AEFE-4715-8983-B08CFB40E9C8}" type="pres">
      <dgm:prSet presAssocID="{F3FE5040-10DA-42B9-AE24-89AAB6500B0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3B01D-A81B-4612-9E82-0D72C5A5B5B6}" type="pres">
      <dgm:prSet presAssocID="{9E1F8100-C0F8-4277-9479-40C02ED65443}" presName="space" presStyleCnt="0"/>
      <dgm:spPr/>
    </dgm:pt>
    <dgm:pt modelId="{0E08CF2E-DF4A-4996-938A-7A83B8A5CD81}" type="pres">
      <dgm:prSet presAssocID="{B729E613-36CB-4E55-9C94-209AB36A8E0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33F1B-9577-4CA7-801A-17CFD2B7B5DD}" type="pres">
      <dgm:prSet presAssocID="{43360B5B-9C3D-40DB-AB5D-1F2CE4C4C143}" presName="space" presStyleCnt="0"/>
      <dgm:spPr/>
    </dgm:pt>
    <dgm:pt modelId="{646DF32C-5655-4168-B66D-AE7B0635AA10}" type="pres">
      <dgm:prSet presAssocID="{20F0114B-E362-404E-879A-86E8483D3F8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1D994B6-39FC-4919-B56F-B998CE81E3FB}" type="presOf" srcId="{F3FE5040-10DA-42B9-AE24-89AAB6500B05}" destId="{AEB8BD84-AEFE-4715-8983-B08CFB40E9C8}" srcOrd="0" destOrd="0" presId="urn:microsoft.com/office/officeart/2005/8/layout/venn3"/>
    <dgm:cxn modelId="{2B53119F-2BD9-4E22-8DDB-514CA2BB56EB}" type="presOf" srcId="{9EBBA97F-7FE6-4084-A439-81228221F548}" destId="{5E2AC31B-D6B1-4872-B587-C085C4D998D0}" srcOrd="0" destOrd="0" presId="urn:microsoft.com/office/officeart/2005/8/layout/venn3"/>
    <dgm:cxn modelId="{F4D40D35-2696-46A5-9BF5-9F0055DB42F7}" srcId="{9EBBA97F-7FE6-4084-A439-81228221F548}" destId="{B729E613-36CB-4E55-9C94-209AB36A8E08}" srcOrd="1" destOrd="0" parTransId="{F29D2CF6-6A7D-4A57-B2C0-67DB60970A2D}" sibTransId="{43360B5B-9C3D-40DB-AB5D-1F2CE4C4C143}"/>
    <dgm:cxn modelId="{52968013-16E2-435C-90B5-356EE5A7E844}" type="presOf" srcId="{B729E613-36CB-4E55-9C94-209AB36A8E08}" destId="{0E08CF2E-DF4A-4996-938A-7A83B8A5CD81}" srcOrd="0" destOrd="0" presId="urn:microsoft.com/office/officeart/2005/8/layout/venn3"/>
    <dgm:cxn modelId="{DE987B94-5475-4776-99FD-E1BDE82FEEDC}" srcId="{9EBBA97F-7FE6-4084-A439-81228221F548}" destId="{F3FE5040-10DA-42B9-AE24-89AAB6500B05}" srcOrd="0" destOrd="0" parTransId="{BA32EC60-1DE3-4A6F-96FC-3158F6412747}" sibTransId="{9E1F8100-C0F8-4277-9479-40C02ED65443}"/>
    <dgm:cxn modelId="{222A3B8D-EB76-437F-882F-8E0F9985B4A6}" type="presOf" srcId="{20F0114B-E362-404E-879A-86E8483D3F83}" destId="{646DF32C-5655-4168-B66D-AE7B0635AA10}" srcOrd="0" destOrd="0" presId="urn:microsoft.com/office/officeart/2005/8/layout/venn3"/>
    <dgm:cxn modelId="{F39195FF-85B1-4657-AC6C-61D3A329B1CE}" srcId="{9EBBA97F-7FE6-4084-A439-81228221F548}" destId="{20F0114B-E362-404E-879A-86E8483D3F83}" srcOrd="2" destOrd="0" parTransId="{B6D06C56-4E9B-46E6-89E6-5C85191EF3A6}" sibTransId="{00923CAD-6B4A-4FA5-9D4B-331185D3010E}"/>
    <dgm:cxn modelId="{6BC428EB-DECE-466C-97C4-8FBDD8AF8D55}" type="presParOf" srcId="{5E2AC31B-D6B1-4872-B587-C085C4D998D0}" destId="{AEB8BD84-AEFE-4715-8983-B08CFB40E9C8}" srcOrd="0" destOrd="0" presId="urn:microsoft.com/office/officeart/2005/8/layout/venn3"/>
    <dgm:cxn modelId="{5F866B84-9F6F-4391-9014-77E7A3049F07}" type="presParOf" srcId="{5E2AC31B-D6B1-4872-B587-C085C4D998D0}" destId="{B743B01D-A81B-4612-9E82-0D72C5A5B5B6}" srcOrd="1" destOrd="0" presId="urn:microsoft.com/office/officeart/2005/8/layout/venn3"/>
    <dgm:cxn modelId="{89C03325-CE77-4CBD-8D68-902D36EE11FD}" type="presParOf" srcId="{5E2AC31B-D6B1-4872-B587-C085C4D998D0}" destId="{0E08CF2E-DF4A-4996-938A-7A83B8A5CD81}" srcOrd="2" destOrd="0" presId="urn:microsoft.com/office/officeart/2005/8/layout/venn3"/>
    <dgm:cxn modelId="{F6231E67-64DC-4750-8306-10C2B84E4A7F}" type="presParOf" srcId="{5E2AC31B-D6B1-4872-B587-C085C4D998D0}" destId="{2E233F1B-9577-4CA7-801A-17CFD2B7B5DD}" srcOrd="3" destOrd="0" presId="urn:microsoft.com/office/officeart/2005/8/layout/venn3"/>
    <dgm:cxn modelId="{25D3BAF9-A8CB-4974-925A-A21B1757968D}" type="presParOf" srcId="{5E2AC31B-D6B1-4872-B587-C085C4D998D0}" destId="{646DF32C-5655-4168-B66D-AE7B0635AA1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D5BF87-7EF5-4B5A-B622-CEE33800100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D18D0DC-17C1-4BA4-8D19-3977E170768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pt-PT" sz="1100" b="1" dirty="0">
              <a:latin typeface="Arial" panose="020B0604020202020204" pitchFamily="34" charset="0"/>
              <a:cs typeface="Arial" panose="020B0604020202020204" pitchFamily="34" charset="0"/>
            </a:rPr>
            <a:t>CERCIFAF </a:t>
          </a:r>
          <a:r>
            <a:rPr lang="pt-PT" sz="1100" b="1" dirty="0" smtClean="0">
              <a:latin typeface="Arial" panose="020B0604020202020204" pitchFamily="34" charset="0"/>
              <a:cs typeface="Arial" panose="020B0604020202020204" pitchFamily="34" charset="0"/>
            </a:rPr>
            <a:t>– (Fafe)-Braga, desde 1999.                              (CCF)</a:t>
          </a:r>
        </a:p>
        <a:p>
          <a:pPr algn="l"/>
          <a:endParaRPr lang="pt-PT" sz="1000" b="1" u="sng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1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u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PT" sz="10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Intervenção precoce na infância; recursos para inclusão; formação e emprego; atividades profissionais; desporto e cultura; unidades residenciais.</a:t>
          </a:r>
        </a:p>
        <a:p>
          <a:pPr algn="l"/>
          <a:endParaRPr lang="pt-PT" sz="1000" b="1" u="none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 RELATÓRIO DE GESTÃO</a:t>
          </a:r>
          <a:endParaRPr lang="pt-PT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87EC2-7F99-4A2D-93C6-60B6A1277A1D}" type="parTrans" cxnId="{ED7EEDC0-29D9-486C-8087-AF1FFF92C812}">
      <dgm:prSet/>
      <dgm:spPr/>
      <dgm:t>
        <a:bodyPr/>
        <a:lstStyle/>
        <a:p>
          <a:endParaRPr lang="pt-PT"/>
        </a:p>
      </dgm:t>
    </dgm:pt>
    <dgm:pt modelId="{7C106417-589F-4D9E-9E66-CBBCD8948B14}" type="sibTrans" cxnId="{ED7EEDC0-29D9-486C-8087-AF1FFF92C812}">
      <dgm:prSet/>
      <dgm:spPr/>
      <dgm:t>
        <a:bodyPr/>
        <a:lstStyle/>
        <a:p>
          <a:endParaRPr lang="pt-PT"/>
        </a:p>
      </dgm:t>
    </dgm:pt>
    <dgm:pt modelId="{841054BC-BDEF-4F2E-A4E7-8A8710A3348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pt-PT" sz="1100" b="1" dirty="0">
              <a:latin typeface="Arial" panose="020B0604020202020204" pitchFamily="34" charset="0"/>
              <a:cs typeface="Arial" panose="020B0604020202020204" pitchFamily="34" charset="0"/>
            </a:rPr>
            <a:t>CERCIMARCO </a:t>
          </a:r>
          <a:r>
            <a:rPr lang="pt-PT" sz="1100" b="1" dirty="0" smtClean="0">
              <a:latin typeface="Arial" panose="020B0604020202020204" pitchFamily="34" charset="0"/>
              <a:cs typeface="Arial" panose="020B0604020202020204" pitchFamily="34" charset="0"/>
            </a:rPr>
            <a:t>– Porto, desde 1986.                                   (CCM)</a:t>
          </a:r>
        </a:p>
        <a:p>
          <a:pPr algn="l"/>
          <a:endParaRPr lang="pt-PT" sz="11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1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u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PT" sz="1000" b="1" dirty="0" smtClean="0">
              <a:latin typeface="Arial" panose="020B0604020202020204" pitchFamily="34" charset="0"/>
              <a:cs typeface="Arial" panose="020B0604020202020204" pitchFamily="34" charset="0"/>
            </a:rPr>
            <a:t>apoio a crianças, jovens e adultos com deficiência ou problemas de integração sócio-profissional</a:t>
          </a:r>
          <a:r>
            <a:rPr lang="pt-PT" sz="11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l"/>
          <a:endParaRPr lang="pt-PT" sz="1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SEM RELATÓRIO DE GESTÃO</a:t>
          </a:r>
          <a:endParaRPr lang="pt-PT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1BC6D-B0A5-4F77-9C5A-5CCCF02CCFCB}" type="sibTrans" cxnId="{730601F7-7269-4002-94A9-AE737175E6DA}">
      <dgm:prSet/>
      <dgm:spPr/>
      <dgm:t>
        <a:bodyPr/>
        <a:lstStyle/>
        <a:p>
          <a:endParaRPr lang="pt-PT"/>
        </a:p>
      </dgm:t>
    </dgm:pt>
    <dgm:pt modelId="{EC78101F-050B-4D41-9FB3-6F42BCC20D74}" type="parTrans" cxnId="{730601F7-7269-4002-94A9-AE737175E6DA}">
      <dgm:prSet/>
      <dgm:spPr/>
      <dgm:t>
        <a:bodyPr/>
        <a:lstStyle/>
        <a:p>
          <a:endParaRPr lang="pt-PT"/>
        </a:p>
      </dgm:t>
    </dgm:pt>
    <dgm:pt modelId="{E5E64D59-D7E2-4CBB-AA87-FEA3DB6E5F11}" type="pres">
      <dgm:prSet presAssocID="{BDD5BF87-7EF5-4B5A-B622-CEE3380010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1DD616E-787B-405A-A4DB-9CFAFC528679}" type="pres">
      <dgm:prSet presAssocID="{8D18D0DC-17C1-4BA4-8D19-3977E1707687}" presName="comp" presStyleCnt="0"/>
      <dgm:spPr/>
    </dgm:pt>
    <dgm:pt modelId="{1DD96486-BE7B-4244-B92B-2B0FF751805E}" type="pres">
      <dgm:prSet presAssocID="{8D18D0DC-17C1-4BA4-8D19-3977E1707687}" presName="box" presStyleLbl="node1" presStyleIdx="0" presStyleCnt="2" custScaleY="108864"/>
      <dgm:spPr/>
      <dgm:t>
        <a:bodyPr/>
        <a:lstStyle/>
        <a:p>
          <a:endParaRPr lang="pt-PT"/>
        </a:p>
      </dgm:t>
    </dgm:pt>
    <dgm:pt modelId="{FDCC31BA-C53C-48FD-9EB1-8B99CEDB7DA8}" type="pres">
      <dgm:prSet presAssocID="{8D18D0DC-17C1-4BA4-8D19-3977E1707687}" presName="img" presStyleLbl="fgImgPlace1" presStyleIdx="0" presStyleCnt="2" custScaleX="78455" custScaleY="89663" custLinFactNeighborX="3812" custLinFactNeighborY="5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pt-PT"/>
        </a:p>
      </dgm:t>
    </dgm:pt>
    <dgm:pt modelId="{3ABFAC61-78CF-41D0-BC09-76AAB79352D6}" type="pres">
      <dgm:prSet presAssocID="{8D18D0DC-17C1-4BA4-8D19-3977E170768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CB44F1-BA68-4C4A-8C96-4AE59C207A32}" type="pres">
      <dgm:prSet presAssocID="{7C106417-589F-4D9E-9E66-CBBCD8948B14}" presName="spacer" presStyleCnt="0"/>
      <dgm:spPr/>
    </dgm:pt>
    <dgm:pt modelId="{4AA04DE8-1C26-4660-B627-97F5719E01E9}" type="pres">
      <dgm:prSet presAssocID="{841054BC-BDEF-4F2E-A4E7-8A8710A33488}" presName="comp" presStyleCnt="0"/>
      <dgm:spPr/>
    </dgm:pt>
    <dgm:pt modelId="{EB801BDE-E253-46E4-AF3C-2C8831648CCF}" type="pres">
      <dgm:prSet presAssocID="{841054BC-BDEF-4F2E-A4E7-8A8710A33488}" presName="box" presStyleLbl="node1" presStyleIdx="1" presStyleCnt="2" custScaleY="127154" custLinFactNeighborX="1079" custLinFactNeighborY="-296"/>
      <dgm:spPr/>
      <dgm:t>
        <a:bodyPr/>
        <a:lstStyle/>
        <a:p>
          <a:endParaRPr lang="pt-PT"/>
        </a:p>
      </dgm:t>
    </dgm:pt>
    <dgm:pt modelId="{95630D29-C49A-47F4-B7A0-F1E45C93833E}" type="pres">
      <dgm:prSet presAssocID="{841054BC-BDEF-4F2E-A4E7-8A8710A33488}" presName="img" presStyleLbl="fgImgPlace1" presStyleIdx="1" presStyleCnt="2" custScaleX="75963" custScaleY="1093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pt-PT"/>
        </a:p>
      </dgm:t>
    </dgm:pt>
    <dgm:pt modelId="{D08E677E-1318-48D0-AB9A-D8041C4250D7}" type="pres">
      <dgm:prSet presAssocID="{841054BC-BDEF-4F2E-A4E7-8A8710A334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D7EEDC0-29D9-486C-8087-AF1FFF92C812}" srcId="{BDD5BF87-7EF5-4B5A-B622-CEE338001003}" destId="{8D18D0DC-17C1-4BA4-8D19-3977E1707687}" srcOrd="0" destOrd="0" parTransId="{F3E87EC2-7F99-4A2D-93C6-60B6A1277A1D}" sibTransId="{7C106417-589F-4D9E-9E66-CBBCD8948B14}"/>
    <dgm:cxn modelId="{096743BA-7266-4017-A6B0-DCE1F37967F7}" type="presOf" srcId="{841054BC-BDEF-4F2E-A4E7-8A8710A33488}" destId="{D08E677E-1318-48D0-AB9A-D8041C4250D7}" srcOrd="1" destOrd="0" presId="urn:microsoft.com/office/officeart/2005/8/layout/vList4#1"/>
    <dgm:cxn modelId="{C32F6FBD-6483-4027-9007-FF40F30C8DE1}" type="presOf" srcId="{8D18D0DC-17C1-4BA4-8D19-3977E1707687}" destId="{1DD96486-BE7B-4244-B92B-2B0FF751805E}" srcOrd="0" destOrd="0" presId="urn:microsoft.com/office/officeart/2005/8/layout/vList4#1"/>
    <dgm:cxn modelId="{EA0BC62E-0561-42EF-AEA8-9D0E323BC80C}" type="presOf" srcId="{BDD5BF87-7EF5-4B5A-B622-CEE338001003}" destId="{E5E64D59-D7E2-4CBB-AA87-FEA3DB6E5F11}" srcOrd="0" destOrd="0" presId="urn:microsoft.com/office/officeart/2005/8/layout/vList4#1"/>
    <dgm:cxn modelId="{D22BC624-5DEA-4E82-BA87-5D9C6A1E249F}" type="presOf" srcId="{8D18D0DC-17C1-4BA4-8D19-3977E1707687}" destId="{3ABFAC61-78CF-41D0-BC09-76AAB79352D6}" srcOrd="1" destOrd="0" presId="urn:microsoft.com/office/officeart/2005/8/layout/vList4#1"/>
    <dgm:cxn modelId="{26BD6324-B350-4DC9-8F3D-1BC20B53A326}" type="presOf" srcId="{841054BC-BDEF-4F2E-A4E7-8A8710A33488}" destId="{EB801BDE-E253-46E4-AF3C-2C8831648CCF}" srcOrd="0" destOrd="0" presId="urn:microsoft.com/office/officeart/2005/8/layout/vList4#1"/>
    <dgm:cxn modelId="{730601F7-7269-4002-94A9-AE737175E6DA}" srcId="{BDD5BF87-7EF5-4B5A-B622-CEE338001003}" destId="{841054BC-BDEF-4F2E-A4E7-8A8710A33488}" srcOrd="1" destOrd="0" parTransId="{EC78101F-050B-4D41-9FB3-6F42BCC20D74}" sibTransId="{5A21BC6D-B0A5-4F77-9C5A-5CCCF02CCFCB}"/>
    <dgm:cxn modelId="{CF1B7EC9-DEA8-4FD7-9A01-87C3C7D4EC60}" type="presParOf" srcId="{E5E64D59-D7E2-4CBB-AA87-FEA3DB6E5F11}" destId="{A1DD616E-787B-405A-A4DB-9CFAFC528679}" srcOrd="0" destOrd="0" presId="urn:microsoft.com/office/officeart/2005/8/layout/vList4#1"/>
    <dgm:cxn modelId="{8EE3D55B-EAA7-44F4-B401-C30F3CC67230}" type="presParOf" srcId="{A1DD616E-787B-405A-A4DB-9CFAFC528679}" destId="{1DD96486-BE7B-4244-B92B-2B0FF751805E}" srcOrd="0" destOrd="0" presId="urn:microsoft.com/office/officeart/2005/8/layout/vList4#1"/>
    <dgm:cxn modelId="{8CDA7247-9715-49A6-92C6-F6B381557654}" type="presParOf" srcId="{A1DD616E-787B-405A-A4DB-9CFAFC528679}" destId="{FDCC31BA-C53C-48FD-9EB1-8B99CEDB7DA8}" srcOrd="1" destOrd="0" presId="urn:microsoft.com/office/officeart/2005/8/layout/vList4#1"/>
    <dgm:cxn modelId="{02680656-59E2-4341-8586-68526CFB38B9}" type="presParOf" srcId="{A1DD616E-787B-405A-A4DB-9CFAFC528679}" destId="{3ABFAC61-78CF-41D0-BC09-76AAB79352D6}" srcOrd="2" destOrd="0" presId="urn:microsoft.com/office/officeart/2005/8/layout/vList4#1"/>
    <dgm:cxn modelId="{5460398A-E64D-4DF2-AD62-3AED4CB791AC}" type="presParOf" srcId="{E5E64D59-D7E2-4CBB-AA87-FEA3DB6E5F11}" destId="{DDCB44F1-BA68-4C4A-8C96-4AE59C207A32}" srcOrd="1" destOrd="0" presId="urn:microsoft.com/office/officeart/2005/8/layout/vList4#1"/>
    <dgm:cxn modelId="{84314B72-2810-45F4-ABAB-FA542BA6B98A}" type="presParOf" srcId="{E5E64D59-D7E2-4CBB-AA87-FEA3DB6E5F11}" destId="{4AA04DE8-1C26-4660-B627-97F5719E01E9}" srcOrd="2" destOrd="0" presId="urn:microsoft.com/office/officeart/2005/8/layout/vList4#1"/>
    <dgm:cxn modelId="{30F6A3CD-99CC-438C-869A-DE884A0D7DD4}" type="presParOf" srcId="{4AA04DE8-1C26-4660-B627-97F5719E01E9}" destId="{EB801BDE-E253-46E4-AF3C-2C8831648CCF}" srcOrd="0" destOrd="0" presId="urn:microsoft.com/office/officeart/2005/8/layout/vList4#1"/>
    <dgm:cxn modelId="{502AA747-8FF0-4324-8161-9F5E2E3575E4}" type="presParOf" srcId="{4AA04DE8-1C26-4660-B627-97F5719E01E9}" destId="{95630D29-C49A-47F4-B7A0-F1E45C93833E}" srcOrd="1" destOrd="0" presId="urn:microsoft.com/office/officeart/2005/8/layout/vList4#1"/>
    <dgm:cxn modelId="{03ECB197-C069-4313-8527-511CBC8B6519}" type="presParOf" srcId="{4AA04DE8-1C26-4660-B627-97F5719E01E9}" destId="{D08E677E-1318-48D0-AB9A-D8041C4250D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40C9C9-8DAC-4BB9-B01B-5A81647F90CD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14D66-DF7B-4D43-B780-20B7260F2FEC}" type="pres">
      <dgm:prSet presAssocID="{7A40C9C9-8DAC-4BB9-B01B-5A81647F90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FD615A6D-AA57-40D7-A32C-0DC9B66DE95C}" type="presOf" srcId="{7A40C9C9-8DAC-4BB9-B01B-5A81647F90CD}" destId="{C6B14D66-DF7B-4D43-B780-20B7260F2FEC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40C9C9-8DAC-4BB9-B01B-5A81647F90CD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C7B0CFB-5A05-4765-BC26-B83BE1E2A22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PT" sz="1100" b="1" dirty="0">
              <a:latin typeface="Arial" panose="020B0604020202020204" pitchFamily="34" charset="0"/>
              <a:cs typeface="Arial" panose="020B0604020202020204" pitchFamily="34" charset="0"/>
            </a:rPr>
            <a:t>NHC (SOCIAL) </a:t>
          </a:r>
          <a:r>
            <a:rPr lang="pt-PT" sz="1100" b="1" dirty="0" smtClean="0">
              <a:latin typeface="Arial" panose="020B0604020202020204" pitchFamily="34" charset="0"/>
              <a:cs typeface="Arial" panose="020B0604020202020204" pitchFamily="34" charset="0"/>
            </a:rPr>
            <a:t>– Lisboa, desde 1999.                                        (NHC)</a:t>
          </a:r>
        </a:p>
        <a:p>
          <a:endParaRPr lang="pt-PT" sz="1100" b="1" u="sng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PT" sz="1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 1. habitação social (renda social); 2. Infância: jardim de infância e jardim de infância; 3. Apoio às famílias carenciadas</a:t>
          </a:r>
        </a:p>
        <a:p>
          <a:endParaRPr lang="pt-PT" sz="1000" b="1" i="0" u="none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PT" sz="1200" b="1" i="0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 RELATÓRIO DE GESTÃO</a:t>
          </a:r>
          <a:endParaRPr lang="pt-PT" sz="1100" b="1" u="non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7E2EB-FD20-44C9-82BE-42EC24E67B91}" type="parTrans" cxnId="{4E67C9F8-80A5-4798-938C-ED62A62DB7EC}">
      <dgm:prSet/>
      <dgm:spPr/>
      <dgm:t>
        <a:bodyPr/>
        <a:lstStyle/>
        <a:p>
          <a:endParaRPr lang="pt-PT"/>
        </a:p>
      </dgm:t>
    </dgm:pt>
    <dgm:pt modelId="{D861E424-41FB-454D-B8FF-234162585926}" type="sibTrans" cxnId="{4E67C9F8-80A5-4798-938C-ED62A62DB7EC}">
      <dgm:prSet/>
      <dgm:spPr/>
      <dgm:t>
        <a:bodyPr/>
        <a:lstStyle/>
        <a:p>
          <a:endParaRPr lang="pt-PT"/>
        </a:p>
      </dgm:t>
    </dgm:pt>
    <dgm:pt modelId="{A38E7129-9D50-4742-BE89-015B43555ADE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pt-PT" sz="1100" b="1" dirty="0">
              <a:latin typeface="Arial" panose="020B0604020202020204" pitchFamily="34" charset="0"/>
              <a:cs typeface="Arial" panose="020B0604020202020204" pitchFamily="34" charset="0"/>
            </a:rPr>
            <a:t>CERCIOEIRAS </a:t>
          </a:r>
          <a:r>
            <a:rPr lang="pt-PT" sz="1100" b="1" dirty="0" smtClean="0">
              <a:latin typeface="Arial" panose="020B0604020202020204" pitchFamily="34" charset="0"/>
              <a:cs typeface="Arial" panose="020B0604020202020204" pitchFamily="34" charset="0"/>
            </a:rPr>
            <a:t>– OEIRAS (Lisboa), desde 1975.                       (CCO)</a:t>
          </a:r>
        </a:p>
        <a:p>
          <a:pPr algn="l"/>
          <a:endParaRPr lang="pt-PT" sz="11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1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dirty="0" smtClean="0">
              <a:latin typeface="Arial" panose="020B0604020202020204" pitchFamily="34" charset="0"/>
              <a:cs typeface="Arial" panose="020B0604020202020204" pitchFamily="34" charset="0"/>
            </a:rPr>
            <a:t>: psicologia, serviços sociais, terapias (ocupacional, </a:t>
          </a:r>
          <a:r>
            <a:rPr lang="pt-PT" sz="1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fono</a:t>
          </a:r>
          <a:r>
            <a:rPr lang="pt-PT" sz="1000" b="1" dirty="0" smtClean="0">
              <a:latin typeface="Arial" panose="020B0604020202020204" pitchFamily="34" charset="0"/>
              <a:cs typeface="Arial" panose="020B0604020202020204" pitchFamily="34" charset="0"/>
            </a:rPr>
            <a:t>-audiológica e física), educação física e psicomotora.</a:t>
          </a:r>
        </a:p>
        <a:p>
          <a:pPr algn="l"/>
          <a:endParaRPr lang="pt-PT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PT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COM </a:t>
          </a:r>
          <a:r>
            <a:rPr lang="pt-PT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RELATÓRIO DE GESTÃO</a:t>
          </a:r>
          <a:endParaRPr lang="pt-PT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386FA-E8BC-4E13-B473-19CFFD57B969}" type="parTrans" cxnId="{B03DADAE-AB6F-4529-8DEF-7E24DEAA8A05}">
      <dgm:prSet/>
      <dgm:spPr/>
      <dgm:t>
        <a:bodyPr/>
        <a:lstStyle/>
        <a:p>
          <a:endParaRPr lang="pt-PT"/>
        </a:p>
      </dgm:t>
    </dgm:pt>
    <dgm:pt modelId="{22377928-2E67-4C28-B170-9C0F4828F02A}" type="sibTrans" cxnId="{B03DADAE-AB6F-4529-8DEF-7E24DEAA8A05}">
      <dgm:prSet/>
      <dgm:spPr/>
      <dgm:t>
        <a:bodyPr/>
        <a:lstStyle/>
        <a:p>
          <a:endParaRPr lang="pt-PT"/>
        </a:p>
      </dgm:t>
    </dgm:pt>
    <dgm:pt modelId="{C6B14D66-DF7B-4D43-B780-20B7260F2FEC}" type="pres">
      <dgm:prSet presAssocID="{7A40C9C9-8DAC-4BB9-B01B-5A81647F90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394F71C-DCF7-4552-B2B9-CB97FBA24F5B}" type="pres">
      <dgm:prSet presAssocID="{9C7B0CFB-5A05-4765-BC26-B83BE1E2A22F}" presName="comp" presStyleCnt="0"/>
      <dgm:spPr/>
    </dgm:pt>
    <dgm:pt modelId="{1A10BE9D-A2D7-4379-9A2F-693E33FF2CBE}" type="pres">
      <dgm:prSet presAssocID="{9C7B0CFB-5A05-4765-BC26-B83BE1E2A22F}" presName="box" presStyleLbl="node1" presStyleIdx="0" presStyleCnt="2" custScaleX="87500" custScaleY="212024" custLinFactNeighborX="-1158" custLinFactNeighborY="-4303"/>
      <dgm:spPr/>
      <dgm:t>
        <a:bodyPr/>
        <a:lstStyle/>
        <a:p>
          <a:endParaRPr lang="pt-PT"/>
        </a:p>
      </dgm:t>
    </dgm:pt>
    <dgm:pt modelId="{35B2413A-DA4D-4EBE-8C47-AB3D9EF79082}" type="pres">
      <dgm:prSet presAssocID="{9C7B0CFB-5A05-4765-BC26-B83BE1E2A22F}" presName="img" presStyleLbl="fgImgPlace1" presStyleIdx="0" presStyleCnt="2" custScaleX="66017" custScaleY="132419" custLinFactNeighborX="11324" custLinFactNeighborY="29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pt-PT"/>
        </a:p>
      </dgm:t>
    </dgm:pt>
    <dgm:pt modelId="{8273FF9A-2CF1-47BA-A66D-E472D366F401}" type="pres">
      <dgm:prSet presAssocID="{9C7B0CFB-5A05-4765-BC26-B83BE1E2A22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10A65B-5066-4ED0-B60F-CC253E486653}" type="pres">
      <dgm:prSet presAssocID="{D861E424-41FB-454D-B8FF-234162585926}" presName="spacer" presStyleCnt="0"/>
      <dgm:spPr/>
    </dgm:pt>
    <dgm:pt modelId="{81DE63B0-0949-455C-919B-2727074D4D2E}" type="pres">
      <dgm:prSet presAssocID="{A38E7129-9D50-4742-BE89-015B43555ADE}" presName="comp" presStyleCnt="0"/>
      <dgm:spPr/>
    </dgm:pt>
    <dgm:pt modelId="{BC558CEB-A0C6-4612-833D-3FAAD9A492D1}" type="pres">
      <dgm:prSet presAssocID="{A38E7129-9D50-4742-BE89-015B43555ADE}" presName="box" presStyleLbl="node1" presStyleIdx="1" presStyleCnt="2" custScaleX="87490" custScaleY="210300" custLinFactNeighborX="-799" custLinFactNeighborY="25"/>
      <dgm:spPr/>
      <dgm:t>
        <a:bodyPr/>
        <a:lstStyle/>
        <a:p>
          <a:endParaRPr lang="pt-PT"/>
        </a:p>
      </dgm:t>
    </dgm:pt>
    <dgm:pt modelId="{14166905-96DB-43AB-B0C5-B519A0D90496}" type="pres">
      <dgm:prSet presAssocID="{A38E7129-9D50-4742-BE89-015B43555ADE}" presName="img" presStyleLbl="fgImgPlace1" presStyleIdx="1" presStyleCnt="2" custScaleX="62067" custScaleY="155255" custLinFactNeighborX="20051" custLinFactNeighborY="-222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pt-PT"/>
        </a:p>
      </dgm:t>
    </dgm:pt>
    <dgm:pt modelId="{81A1E40D-89CD-45E3-A9E1-1A8DD0859330}" type="pres">
      <dgm:prSet presAssocID="{A38E7129-9D50-4742-BE89-015B43555AD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03DADAE-AB6F-4529-8DEF-7E24DEAA8A05}" srcId="{7A40C9C9-8DAC-4BB9-B01B-5A81647F90CD}" destId="{A38E7129-9D50-4742-BE89-015B43555ADE}" srcOrd="1" destOrd="0" parTransId="{A6A386FA-E8BC-4E13-B473-19CFFD57B969}" sibTransId="{22377928-2E67-4C28-B170-9C0F4828F02A}"/>
    <dgm:cxn modelId="{80B14541-5A4F-4CBB-A8CF-E4225CD8254D}" type="presOf" srcId="{9C7B0CFB-5A05-4765-BC26-B83BE1E2A22F}" destId="{1A10BE9D-A2D7-4379-9A2F-693E33FF2CBE}" srcOrd="0" destOrd="0" presId="urn:microsoft.com/office/officeart/2005/8/layout/vList4#2"/>
    <dgm:cxn modelId="{13F0E659-8BD4-4B4C-9D84-04A18909304C}" type="presOf" srcId="{9C7B0CFB-5A05-4765-BC26-B83BE1E2A22F}" destId="{8273FF9A-2CF1-47BA-A66D-E472D366F401}" srcOrd="1" destOrd="0" presId="urn:microsoft.com/office/officeart/2005/8/layout/vList4#2"/>
    <dgm:cxn modelId="{4E67C9F8-80A5-4798-938C-ED62A62DB7EC}" srcId="{7A40C9C9-8DAC-4BB9-B01B-5A81647F90CD}" destId="{9C7B0CFB-5A05-4765-BC26-B83BE1E2A22F}" srcOrd="0" destOrd="0" parTransId="{49C7E2EB-FD20-44C9-82BE-42EC24E67B91}" sibTransId="{D861E424-41FB-454D-B8FF-234162585926}"/>
    <dgm:cxn modelId="{2A2F668B-91DC-46FA-A48C-F8F48243C314}" type="presOf" srcId="{A38E7129-9D50-4742-BE89-015B43555ADE}" destId="{BC558CEB-A0C6-4612-833D-3FAAD9A492D1}" srcOrd="0" destOrd="0" presId="urn:microsoft.com/office/officeart/2005/8/layout/vList4#2"/>
    <dgm:cxn modelId="{B01923C9-7CC3-4BFD-B394-27DC46724A46}" type="presOf" srcId="{7A40C9C9-8DAC-4BB9-B01B-5A81647F90CD}" destId="{C6B14D66-DF7B-4D43-B780-20B7260F2FEC}" srcOrd="0" destOrd="0" presId="urn:microsoft.com/office/officeart/2005/8/layout/vList4#2"/>
    <dgm:cxn modelId="{0CC1788D-3662-4E81-9D2E-B06F84C943ED}" type="presOf" srcId="{A38E7129-9D50-4742-BE89-015B43555ADE}" destId="{81A1E40D-89CD-45E3-A9E1-1A8DD0859330}" srcOrd="1" destOrd="0" presId="urn:microsoft.com/office/officeart/2005/8/layout/vList4#2"/>
    <dgm:cxn modelId="{BBA75611-CC80-4517-900F-2AD951E7231B}" type="presParOf" srcId="{C6B14D66-DF7B-4D43-B780-20B7260F2FEC}" destId="{7394F71C-DCF7-4552-B2B9-CB97FBA24F5B}" srcOrd="0" destOrd="0" presId="urn:microsoft.com/office/officeart/2005/8/layout/vList4#2"/>
    <dgm:cxn modelId="{2E2D9BDB-BCA9-4198-BC85-81373457BEB4}" type="presParOf" srcId="{7394F71C-DCF7-4552-B2B9-CB97FBA24F5B}" destId="{1A10BE9D-A2D7-4379-9A2F-693E33FF2CBE}" srcOrd="0" destOrd="0" presId="urn:microsoft.com/office/officeart/2005/8/layout/vList4#2"/>
    <dgm:cxn modelId="{0407DFB5-90FE-459F-A7D3-AE52EAE5663E}" type="presParOf" srcId="{7394F71C-DCF7-4552-B2B9-CB97FBA24F5B}" destId="{35B2413A-DA4D-4EBE-8C47-AB3D9EF79082}" srcOrd="1" destOrd="0" presId="urn:microsoft.com/office/officeart/2005/8/layout/vList4#2"/>
    <dgm:cxn modelId="{C46050DA-EE82-49A2-891B-328FD8BB1AF8}" type="presParOf" srcId="{7394F71C-DCF7-4552-B2B9-CB97FBA24F5B}" destId="{8273FF9A-2CF1-47BA-A66D-E472D366F401}" srcOrd="2" destOrd="0" presId="urn:microsoft.com/office/officeart/2005/8/layout/vList4#2"/>
    <dgm:cxn modelId="{DE727CC8-053F-465D-B067-06D6B7D3D1C1}" type="presParOf" srcId="{C6B14D66-DF7B-4D43-B780-20B7260F2FEC}" destId="{6610A65B-5066-4ED0-B60F-CC253E486653}" srcOrd="1" destOrd="0" presId="urn:microsoft.com/office/officeart/2005/8/layout/vList4#2"/>
    <dgm:cxn modelId="{6082D447-BAFE-4FD7-8B2F-7ED99604B9AA}" type="presParOf" srcId="{C6B14D66-DF7B-4D43-B780-20B7260F2FEC}" destId="{81DE63B0-0949-455C-919B-2727074D4D2E}" srcOrd="2" destOrd="0" presId="urn:microsoft.com/office/officeart/2005/8/layout/vList4#2"/>
    <dgm:cxn modelId="{D9EFA1C5-80DA-4FD3-A1AD-1A6C52BC2DCF}" type="presParOf" srcId="{81DE63B0-0949-455C-919B-2727074D4D2E}" destId="{BC558CEB-A0C6-4612-833D-3FAAD9A492D1}" srcOrd="0" destOrd="0" presId="urn:microsoft.com/office/officeart/2005/8/layout/vList4#2"/>
    <dgm:cxn modelId="{DE0AACBA-F686-4993-82A0-1BB310BC67FA}" type="presParOf" srcId="{81DE63B0-0949-455C-919B-2727074D4D2E}" destId="{14166905-96DB-43AB-B0C5-B519A0D90496}" srcOrd="1" destOrd="0" presId="urn:microsoft.com/office/officeart/2005/8/layout/vList4#2"/>
    <dgm:cxn modelId="{58F1DA02-1DB6-4ED3-BA77-1B13FEA28821}" type="presParOf" srcId="{81DE63B0-0949-455C-919B-2727074D4D2E}" destId="{81A1E40D-89CD-45E3-A9E1-1A8DD085933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F09088A-5AE5-45E0-867A-312252898D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0F283D-740A-4130-8335-0C344E3FE774}">
      <dgm:prSet phldrT="[Text]"/>
      <dgm:spPr/>
      <dgm:t>
        <a:bodyPr/>
        <a:lstStyle/>
        <a:p>
          <a:r>
            <a:rPr lang="en-US" dirty="0" smtClean="0"/>
            <a:t>(S) </a:t>
          </a:r>
        </a:p>
        <a:p>
          <a:r>
            <a:rPr lang="en-US" dirty="0" smtClean="0"/>
            <a:t> Solidariedade</a:t>
          </a:r>
          <a:endParaRPr lang="en-US" dirty="0"/>
        </a:p>
      </dgm:t>
    </dgm:pt>
    <dgm:pt modelId="{53FC97EC-A549-4905-9346-6F64D03C7EB3}" type="parTrans" cxnId="{7133FC9A-87F0-4A60-B02F-9DEB14693136}">
      <dgm:prSet/>
      <dgm:spPr/>
      <dgm:t>
        <a:bodyPr/>
        <a:lstStyle/>
        <a:p>
          <a:endParaRPr lang="en-US"/>
        </a:p>
      </dgm:t>
    </dgm:pt>
    <dgm:pt modelId="{6CEC2CF1-24F7-4C9D-8D0D-419494FB049B}" type="sibTrans" cxnId="{7133FC9A-87F0-4A60-B02F-9DEB14693136}">
      <dgm:prSet/>
      <dgm:spPr/>
      <dgm:t>
        <a:bodyPr/>
        <a:lstStyle/>
        <a:p>
          <a:endParaRPr lang="en-US"/>
        </a:p>
      </dgm:t>
    </dgm:pt>
    <dgm:pt modelId="{8026B564-8921-4A33-9C5D-31E371882CCE}">
      <dgm:prSet phldrT="[Text]"/>
      <dgm:spPr/>
      <dgm:t>
        <a:bodyPr/>
        <a:lstStyle/>
        <a:p>
          <a:r>
            <a:rPr lang="en-US" dirty="0" smtClean="0"/>
            <a:t>(I)          </a:t>
          </a:r>
        </a:p>
        <a:p>
          <a:r>
            <a:rPr lang="en-US" dirty="0" smtClean="0"/>
            <a:t> Igualdade</a:t>
          </a:r>
          <a:endParaRPr lang="en-US" dirty="0"/>
        </a:p>
      </dgm:t>
    </dgm:pt>
    <dgm:pt modelId="{A5D4245F-57C4-4FF3-8532-8439A9412643}" type="parTrans" cxnId="{BCA8179F-68C4-46C0-A402-49EB0DF58DA4}">
      <dgm:prSet/>
      <dgm:spPr/>
      <dgm:t>
        <a:bodyPr/>
        <a:lstStyle/>
        <a:p>
          <a:endParaRPr lang="en-US"/>
        </a:p>
      </dgm:t>
    </dgm:pt>
    <dgm:pt modelId="{5AA10646-0AD4-485B-A208-84F86293ECE2}" type="sibTrans" cxnId="{BCA8179F-68C4-46C0-A402-49EB0DF58DA4}">
      <dgm:prSet/>
      <dgm:spPr/>
      <dgm:t>
        <a:bodyPr/>
        <a:lstStyle/>
        <a:p>
          <a:endParaRPr lang="en-US"/>
        </a:p>
      </dgm:t>
    </dgm:pt>
    <dgm:pt modelId="{87E20599-6FC9-4A9B-83CB-0783CCF93A96}">
      <dgm:prSet phldrT="[Text]"/>
      <dgm:spPr/>
      <dgm:t>
        <a:bodyPr/>
        <a:lstStyle/>
        <a:p>
          <a:r>
            <a:rPr lang="en-US" dirty="0" smtClean="0"/>
            <a:t>(CS) </a:t>
          </a:r>
        </a:p>
        <a:p>
          <a:r>
            <a:rPr lang="en-US" dirty="0" smtClean="0"/>
            <a:t>Coesão Social</a:t>
          </a:r>
          <a:endParaRPr lang="en-US" dirty="0"/>
        </a:p>
      </dgm:t>
    </dgm:pt>
    <dgm:pt modelId="{4C15DCE0-8538-4E52-8242-AFF40751F53C}" type="parTrans" cxnId="{ACD5652E-F90B-43A9-A98B-83EB347FF0D8}">
      <dgm:prSet/>
      <dgm:spPr/>
      <dgm:t>
        <a:bodyPr/>
        <a:lstStyle/>
        <a:p>
          <a:endParaRPr lang="en-US"/>
        </a:p>
      </dgm:t>
    </dgm:pt>
    <dgm:pt modelId="{6A979934-DDEA-468E-8620-B1976681494E}" type="sibTrans" cxnId="{ACD5652E-F90B-43A9-A98B-83EB347FF0D8}">
      <dgm:prSet/>
      <dgm:spPr/>
      <dgm:t>
        <a:bodyPr/>
        <a:lstStyle/>
        <a:p>
          <a:endParaRPr lang="en-US"/>
        </a:p>
      </dgm:t>
    </dgm:pt>
    <dgm:pt modelId="{47D71DE0-A4B1-4C94-90B5-D535D35E2073}">
      <dgm:prSet phldrT="[Text]"/>
      <dgm:spPr/>
      <dgm:t>
        <a:bodyPr/>
        <a:lstStyle/>
        <a:p>
          <a:r>
            <a:rPr lang="en-US" dirty="0" smtClean="0"/>
            <a:t>(FR)         </a:t>
          </a:r>
        </a:p>
        <a:p>
          <a:r>
            <a:rPr lang="en-US" dirty="0" smtClean="0"/>
            <a:t>    Funcionamento Rede</a:t>
          </a:r>
        </a:p>
      </dgm:t>
    </dgm:pt>
    <dgm:pt modelId="{204CCE9F-960D-4396-BEA7-0BC4129CDA43}" type="parTrans" cxnId="{B3F0F6E7-4036-40AF-AEAB-87342B3C18BE}">
      <dgm:prSet/>
      <dgm:spPr/>
      <dgm:t>
        <a:bodyPr/>
        <a:lstStyle/>
        <a:p>
          <a:endParaRPr lang="en-US"/>
        </a:p>
      </dgm:t>
    </dgm:pt>
    <dgm:pt modelId="{AAB9ACF1-FC44-41B6-B9DC-F9417ED88100}" type="sibTrans" cxnId="{B3F0F6E7-4036-40AF-AEAB-87342B3C18BE}">
      <dgm:prSet/>
      <dgm:spPr/>
      <dgm:t>
        <a:bodyPr/>
        <a:lstStyle/>
        <a:p>
          <a:endParaRPr lang="en-US"/>
        </a:p>
      </dgm:t>
    </dgm:pt>
    <dgm:pt modelId="{5289FB64-03D0-49B5-A4AC-94777F3C1629}" type="pres">
      <dgm:prSet presAssocID="{4F09088A-5AE5-45E0-867A-312252898D31}" presName="CompostProcess" presStyleCnt="0">
        <dgm:presLayoutVars>
          <dgm:dir/>
          <dgm:resizeHandles val="exact"/>
        </dgm:presLayoutVars>
      </dgm:prSet>
      <dgm:spPr/>
    </dgm:pt>
    <dgm:pt modelId="{BC883A98-D309-41CB-BE1A-3E0A4F48BB47}" type="pres">
      <dgm:prSet presAssocID="{4F09088A-5AE5-45E0-867A-312252898D31}" presName="arrow" presStyleLbl="bgShp" presStyleIdx="0" presStyleCnt="1" custLinFactNeighborY="-5203"/>
      <dgm:spPr/>
    </dgm:pt>
    <dgm:pt modelId="{E87149D0-86FF-4174-8AC4-47A97C945501}" type="pres">
      <dgm:prSet presAssocID="{4F09088A-5AE5-45E0-867A-312252898D31}" presName="linearProcess" presStyleCnt="0"/>
      <dgm:spPr/>
    </dgm:pt>
    <dgm:pt modelId="{854F1F7A-754A-43FC-91FF-99704F35A9D5}" type="pres">
      <dgm:prSet presAssocID="{390F283D-740A-4130-8335-0C344E3FE77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CAF11-78C4-49B4-91FC-28BE1332F948}" type="pres">
      <dgm:prSet presAssocID="{6CEC2CF1-24F7-4C9D-8D0D-419494FB049B}" presName="sibTrans" presStyleCnt="0"/>
      <dgm:spPr/>
    </dgm:pt>
    <dgm:pt modelId="{0AADB784-951A-481B-930C-8735BD3EC378}" type="pres">
      <dgm:prSet presAssocID="{8026B564-8921-4A33-9C5D-31E371882CC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69F87-1171-42BB-927B-7852A194508D}" type="pres">
      <dgm:prSet presAssocID="{5AA10646-0AD4-485B-A208-84F86293ECE2}" presName="sibTrans" presStyleCnt="0"/>
      <dgm:spPr/>
    </dgm:pt>
    <dgm:pt modelId="{DF99DDC8-C71C-40B0-AA40-C1BEBAD7B717}" type="pres">
      <dgm:prSet presAssocID="{87E20599-6FC9-4A9B-83CB-0783CCF93A9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5D5637-5E23-4537-B74E-22C42242E467}" type="pres">
      <dgm:prSet presAssocID="{6A979934-DDEA-468E-8620-B1976681494E}" presName="sibTrans" presStyleCnt="0"/>
      <dgm:spPr/>
    </dgm:pt>
    <dgm:pt modelId="{135461D7-A197-4E0E-894D-4C383BEB6E6D}" type="pres">
      <dgm:prSet presAssocID="{47D71DE0-A4B1-4C94-90B5-D535D35E207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5652E-F90B-43A9-A98B-83EB347FF0D8}" srcId="{4F09088A-5AE5-45E0-867A-312252898D31}" destId="{87E20599-6FC9-4A9B-83CB-0783CCF93A96}" srcOrd="2" destOrd="0" parTransId="{4C15DCE0-8538-4E52-8242-AFF40751F53C}" sibTransId="{6A979934-DDEA-468E-8620-B1976681494E}"/>
    <dgm:cxn modelId="{BCA8179F-68C4-46C0-A402-49EB0DF58DA4}" srcId="{4F09088A-5AE5-45E0-867A-312252898D31}" destId="{8026B564-8921-4A33-9C5D-31E371882CCE}" srcOrd="1" destOrd="0" parTransId="{A5D4245F-57C4-4FF3-8532-8439A9412643}" sibTransId="{5AA10646-0AD4-485B-A208-84F86293ECE2}"/>
    <dgm:cxn modelId="{7133FC9A-87F0-4A60-B02F-9DEB14693136}" srcId="{4F09088A-5AE5-45E0-867A-312252898D31}" destId="{390F283D-740A-4130-8335-0C344E3FE774}" srcOrd="0" destOrd="0" parTransId="{53FC97EC-A549-4905-9346-6F64D03C7EB3}" sibTransId="{6CEC2CF1-24F7-4C9D-8D0D-419494FB049B}"/>
    <dgm:cxn modelId="{0BB6F836-4099-4A9F-B17E-CC641C62D4A1}" type="presOf" srcId="{390F283D-740A-4130-8335-0C344E3FE774}" destId="{854F1F7A-754A-43FC-91FF-99704F35A9D5}" srcOrd="0" destOrd="0" presId="urn:microsoft.com/office/officeart/2005/8/layout/hProcess9"/>
    <dgm:cxn modelId="{7596B2CD-73D0-4137-AD1D-8B20E9EBA1A0}" type="presOf" srcId="{87E20599-6FC9-4A9B-83CB-0783CCF93A96}" destId="{DF99DDC8-C71C-40B0-AA40-C1BEBAD7B717}" srcOrd="0" destOrd="0" presId="urn:microsoft.com/office/officeart/2005/8/layout/hProcess9"/>
    <dgm:cxn modelId="{FB478B96-B3A0-4B76-85FF-412E29D26D4A}" type="presOf" srcId="{8026B564-8921-4A33-9C5D-31E371882CCE}" destId="{0AADB784-951A-481B-930C-8735BD3EC378}" srcOrd="0" destOrd="0" presId="urn:microsoft.com/office/officeart/2005/8/layout/hProcess9"/>
    <dgm:cxn modelId="{8BFCF1C5-D7AD-4CA2-AC9E-9D7C0551C213}" type="presOf" srcId="{4F09088A-5AE5-45E0-867A-312252898D31}" destId="{5289FB64-03D0-49B5-A4AC-94777F3C1629}" srcOrd="0" destOrd="0" presId="urn:microsoft.com/office/officeart/2005/8/layout/hProcess9"/>
    <dgm:cxn modelId="{B3F0F6E7-4036-40AF-AEAB-87342B3C18BE}" srcId="{4F09088A-5AE5-45E0-867A-312252898D31}" destId="{47D71DE0-A4B1-4C94-90B5-D535D35E2073}" srcOrd="3" destOrd="0" parTransId="{204CCE9F-960D-4396-BEA7-0BC4129CDA43}" sibTransId="{AAB9ACF1-FC44-41B6-B9DC-F9417ED88100}"/>
    <dgm:cxn modelId="{852506EF-BE0B-4B94-884A-3D530DE7D803}" type="presOf" srcId="{47D71DE0-A4B1-4C94-90B5-D535D35E2073}" destId="{135461D7-A197-4E0E-894D-4C383BEB6E6D}" srcOrd="0" destOrd="0" presId="urn:microsoft.com/office/officeart/2005/8/layout/hProcess9"/>
    <dgm:cxn modelId="{1B4726A8-8152-4792-A7FB-0D4EC4BDB8DA}" type="presParOf" srcId="{5289FB64-03D0-49B5-A4AC-94777F3C1629}" destId="{BC883A98-D309-41CB-BE1A-3E0A4F48BB47}" srcOrd="0" destOrd="0" presId="urn:microsoft.com/office/officeart/2005/8/layout/hProcess9"/>
    <dgm:cxn modelId="{33916339-AD73-4B95-9B93-48C9B27D23D8}" type="presParOf" srcId="{5289FB64-03D0-49B5-A4AC-94777F3C1629}" destId="{E87149D0-86FF-4174-8AC4-47A97C945501}" srcOrd="1" destOrd="0" presId="urn:microsoft.com/office/officeart/2005/8/layout/hProcess9"/>
    <dgm:cxn modelId="{4E96C106-BF54-4602-8E30-1E5BCCF9BAAD}" type="presParOf" srcId="{E87149D0-86FF-4174-8AC4-47A97C945501}" destId="{854F1F7A-754A-43FC-91FF-99704F35A9D5}" srcOrd="0" destOrd="0" presId="urn:microsoft.com/office/officeart/2005/8/layout/hProcess9"/>
    <dgm:cxn modelId="{61373324-349E-409C-851A-B7C899B8D216}" type="presParOf" srcId="{E87149D0-86FF-4174-8AC4-47A97C945501}" destId="{DDCCAF11-78C4-49B4-91FC-28BE1332F948}" srcOrd="1" destOrd="0" presId="urn:microsoft.com/office/officeart/2005/8/layout/hProcess9"/>
    <dgm:cxn modelId="{C47087B9-96D4-4B8E-A63C-3545FD0A661E}" type="presParOf" srcId="{E87149D0-86FF-4174-8AC4-47A97C945501}" destId="{0AADB784-951A-481B-930C-8735BD3EC378}" srcOrd="2" destOrd="0" presId="urn:microsoft.com/office/officeart/2005/8/layout/hProcess9"/>
    <dgm:cxn modelId="{E84CA53B-E9DB-4B8F-9D29-AA7BAF383FE7}" type="presParOf" srcId="{E87149D0-86FF-4174-8AC4-47A97C945501}" destId="{55B69F87-1171-42BB-927B-7852A194508D}" srcOrd="3" destOrd="0" presId="urn:microsoft.com/office/officeart/2005/8/layout/hProcess9"/>
    <dgm:cxn modelId="{AC83CCC1-8DC4-4816-8AB0-865ADBD63A4E}" type="presParOf" srcId="{E87149D0-86FF-4174-8AC4-47A97C945501}" destId="{DF99DDC8-C71C-40B0-AA40-C1BEBAD7B717}" srcOrd="4" destOrd="0" presId="urn:microsoft.com/office/officeart/2005/8/layout/hProcess9"/>
    <dgm:cxn modelId="{441522FC-9638-48FE-A4DD-E0B22CC346C3}" type="presParOf" srcId="{E87149D0-86FF-4174-8AC4-47A97C945501}" destId="{5E5D5637-5E23-4537-B74E-22C42242E467}" srcOrd="5" destOrd="0" presId="urn:microsoft.com/office/officeart/2005/8/layout/hProcess9"/>
    <dgm:cxn modelId="{1916F6A3-CC5C-421D-B30F-5BD864C4AB34}" type="presParOf" srcId="{E87149D0-86FF-4174-8AC4-47A97C945501}" destId="{135461D7-A197-4E0E-894D-4C383BEB6E6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64C44-A3A6-4C95-92BE-ABE950DB8CB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C1A22-84F4-4635-B4EC-014758A59ED8}">
      <dgm:prSet phldrT="[Text]"/>
      <dgm:spPr/>
      <dgm:t>
        <a:bodyPr/>
        <a:lstStyle/>
        <a:p>
          <a:r>
            <a:rPr lang="en-US" dirty="0" err="1" smtClean="0"/>
            <a:t>Reativo</a:t>
          </a:r>
          <a:endParaRPr lang="en-US" dirty="0"/>
        </a:p>
      </dgm:t>
    </dgm:pt>
    <dgm:pt modelId="{E774998C-0B36-4E4D-B54E-32100CF6D384}" type="parTrans" cxnId="{74DB2F17-17F8-49CC-888D-7428C4B296BC}">
      <dgm:prSet/>
      <dgm:spPr/>
      <dgm:t>
        <a:bodyPr/>
        <a:lstStyle/>
        <a:p>
          <a:endParaRPr lang="en-US"/>
        </a:p>
      </dgm:t>
    </dgm:pt>
    <dgm:pt modelId="{2E99C9E0-0AB5-4966-B740-9DCAC6A47E13}" type="sibTrans" cxnId="{74DB2F17-17F8-49CC-888D-7428C4B296BC}">
      <dgm:prSet/>
      <dgm:spPr/>
      <dgm:t>
        <a:bodyPr/>
        <a:lstStyle/>
        <a:p>
          <a:endParaRPr lang="en-US"/>
        </a:p>
      </dgm:t>
    </dgm:pt>
    <dgm:pt modelId="{25C9D6C1-5A3F-4816-B8F5-51322E76C565}">
      <dgm:prSet phldrT="[Text]"/>
      <dgm:spPr/>
      <dgm:t>
        <a:bodyPr/>
        <a:lstStyle/>
        <a:p>
          <a:r>
            <a:rPr lang="en-US" dirty="0" err="1" smtClean="0"/>
            <a:t>Defensivo</a:t>
          </a:r>
          <a:endParaRPr lang="en-US" dirty="0"/>
        </a:p>
      </dgm:t>
    </dgm:pt>
    <dgm:pt modelId="{71EC8313-26BA-46BC-8506-E2F5B6531282}" type="parTrans" cxnId="{69A188CF-6D91-4E9B-AD8A-2ED8E2F571E8}">
      <dgm:prSet/>
      <dgm:spPr/>
      <dgm:t>
        <a:bodyPr/>
        <a:lstStyle/>
        <a:p>
          <a:endParaRPr lang="en-US"/>
        </a:p>
      </dgm:t>
    </dgm:pt>
    <dgm:pt modelId="{A7221DE0-779A-46E2-B8E3-13526977692A}" type="sibTrans" cxnId="{69A188CF-6D91-4E9B-AD8A-2ED8E2F571E8}">
      <dgm:prSet/>
      <dgm:spPr/>
      <dgm:t>
        <a:bodyPr/>
        <a:lstStyle/>
        <a:p>
          <a:endParaRPr lang="en-US"/>
        </a:p>
      </dgm:t>
    </dgm:pt>
    <dgm:pt modelId="{7B15FD2A-B2D1-434C-B7E0-7967FE005C2B}">
      <dgm:prSet phldrT="[Text]"/>
      <dgm:spPr/>
      <dgm:t>
        <a:bodyPr/>
        <a:lstStyle/>
        <a:p>
          <a:r>
            <a:rPr lang="en-US" dirty="0" err="1" smtClean="0"/>
            <a:t>Acomodaticio</a:t>
          </a:r>
          <a:endParaRPr lang="en-US" dirty="0"/>
        </a:p>
      </dgm:t>
    </dgm:pt>
    <dgm:pt modelId="{32C7F659-338A-426C-AF62-B0D77A00CD37}" type="parTrans" cxnId="{4088EF18-EBC6-46C0-B2E6-9DBCB0C1045B}">
      <dgm:prSet/>
      <dgm:spPr/>
      <dgm:t>
        <a:bodyPr/>
        <a:lstStyle/>
        <a:p>
          <a:endParaRPr lang="en-US"/>
        </a:p>
      </dgm:t>
    </dgm:pt>
    <dgm:pt modelId="{F743FCE3-0B00-4D91-AD7A-1FE0DB73CD0B}" type="sibTrans" cxnId="{4088EF18-EBC6-46C0-B2E6-9DBCB0C1045B}">
      <dgm:prSet/>
      <dgm:spPr/>
      <dgm:t>
        <a:bodyPr/>
        <a:lstStyle/>
        <a:p>
          <a:endParaRPr lang="en-US"/>
        </a:p>
      </dgm:t>
    </dgm:pt>
    <dgm:pt modelId="{FE03EE48-3F02-423C-823F-28497D174E70}">
      <dgm:prSet/>
      <dgm:spPr/>
      <dgm:t>
        <a:bodyPr/>
        <a:lstStyle/>
        <a:p>
          <a:r>
            <a:rPr lang="en-US" dirty="0" err="1" smtClean="0"/>
            <a:t>Proativo</a:t>
          </a:r>
          <a:endParaRPr lang="en-US" dirty="0"/>
        </a:p>
      </dgm:t>
    </dgm:pt>
    <dgm:pt modelId="{C30A7641-6D35-495A-A976-057869D070F9}" type="parTrans" cxnId="{FEB4D214-307A-41A4-8E3E-23EEE69FE26B}">
      <dgm:prSet/>
      <dgm:spPr/>
      <dgm:t>
        <a:bodyPr/>
        <a:lstStyle/>
        <a:p>
          <a:endParaRPr lang="en-US"/>
        </a:p>
      </dgm:t>
    </dgm:pt>
    <dgm:pt modelId="{7C6A12E7-81CB-4965-BFB7-928E2EA56436}" type="sibTrans" cxnId="{FEB4D214-307A-41A4-8E3E-23EEE69FE26B}">
      <dgm:prSet/>
      <dgm:spPr/>
      <dgm:t>
        <a:bodyPr/>
        <a:lstStyle/>
        <a:p>
          <a:endParaRPr lang="en-US"/>
        </a:p>
      </dgm:t>
    </dgm:pt>
    <dgm:pt modelId="{466B1199-340D-40A8-AC90-FD272B3DFD89}">
      <dgm:prSet phldrT="[Text]"/>
      <dgm:spPr/>
      <dgm:t>
        <a:bodyPr/>
        <a:lstStyle/>
        <a:p>
          <a:pPr algn="ctr"/>
          <a:r>
            <a:rPr lang="en-US" dirty="0" err="1" smtClean="0"/>
            <a:t>Posicionamento</a:t>
          </a:r>
          <a:endParaRPr lang="en-US" dirty="0"/>
        </a:p>
      </dgm:t>
    </dgm:pt>
    <dgm:pt modelId="{68710FE6-5B79-4479-81F0-91CC7CDC384E}" type="sibTrans" cxnId="{5A68889E-09A4-4229-B667-F920DF31D899}">
      <dgm:prSet/>
      <dgm:spPr/>
      <dgm:t>
        <a:bodyPr/>
        <a:lstStyle/>
        <a:p>
          <a:endParaRPr lang="en-US"/>
        </a:p>
      </dgm:t>
    </dgm:pt>
    <dgm:pt modelId="{740DCE5C-D2BF-4429-AB8D-02C1ACB1EDB4}" type="parTrans" cxnId="{5A68889E-09A4-4229-B667-F920DF31D899}">
      <dgm:prSet/>
      <dgm:spPr/>
      <dgm:t>
        <a:bodyPr/>
        <a:lstStyle/>
        <a:p>
          <a:endParaRPr lang="en-US"/>
        </a:p>
      </dgm:t>
    </dgm:pt>
    <dgm:pt modelId="{6CF0D9F6-7831-4905-9F09-A4AF505D9979}">
      <dgm:prSet phldrT="[Text]"/>
      <dgm:spPr/>
      <dgm:t>
        <a:bodyPr/>
        <a:lstStyle/>
        <a:p>
          <a:pPr algn="ctr"/>
          <a:r>
            <a:rPr lang="en-US" dirty="0" err="1" smtClean="0"/>
            <a:t>Estratégico</a:t>
          </a:r>
          <a:endParaRPr lang="en-US" dirty="0"/>
        </a:p>
      </dgm:t>
    </dgm:pt>
    <dgm:pt modelId="{38DDA1F1-86DA-41FE-AA28-5CDB2EB56E94}" type="sibTrans" cxnId="{DFAAAC6E-F9C0-4CB6-A570-EFED1A122182}">
      <dgm:prSet/>
      <dgm:spPr/>
      <dgm:t>
        <a:bodyPr/>
        <a:lstStyle/>
        <a:p>
          <a:endParaRPr lang="en-US"/>
        </a:p>
      </dgm:t>
    </dgm:pt>
    <dgm:pt modelId="{AB67FDF6-201C-4492-933B-F520EF808E52}" type="parTrans" cxnId="{DFAAAC6E-F9C0-4CB6-A570-EFED1A122182}">
      <dgm:prSet/>
      <dgm:spPr/>
      <dgm:t>
        <a:bodyPr/>
        <a:lstStyle/>
        <a:p>
          <a:endParaRPr lang="en-US"/>
        </a:p>
      </dgm:t>
    </dgm:pt>
    <dgm:pt modelId="{3DA9B3E6-0C4A-42F1-8CD9-2CAC9571B7B8}" type="pres">
      <dgm:prSet presAssocID="{43664C44-A3A6-4C95-92BE-ABE950DB8CB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EBB2239-519F-4170-A6FD-7295C5EA24E2}" type="pres">
      <dgm:prSet presAssocID="{43664C44-A3A6-4C95-92BE-ABE950DB8CB8}" presName="dummyMaxCanvas" presStyleCnt="0"/>
      <dgm:spPr/>
    </dgm:pt>
    <dgm:pt modelId="{6AB11110-67A4-4184-ACDC-7072509F3E9C}" type="pres">
      <dgm:prSet presAssocID="{43664C44-A3A6-4C95-92BE-ABE950DB8CB8}" presName="parentComposite" presStyleCnt="0"/>
      <dgm:spPr/>
    </dgm:pt>
    <dgm:pt modelId="{33216437-75D7-45E8-AED3-1DAD0AA98B79}" type="pres">
      <dgm:prSet presAssocID="{43664C44-A3A6-4C95-92BE-ABE950DB8CB8}" presName="parent1" presStyleLbl="alignAccFollowNode1" presStyleIdx="0" presStyleCnt="4" custScaleX="15052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5D338A8D-35C4-463B-B70C-E8C4344C2FD4}" type="pres">
      <dgm:prSet presAssocID="{43664C44-A3A6-4C95-92BE-ABE950DB8CB8}" presName="parent2" presStyleLbl="alignAccFollowNode1" presStyleIdx="1" presStyleCnt="4" custScaleX="15224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60DABB6-C16F-4F88-B528-B195D9B0300F}" type="pres">
      <dgm:prSet presAssocID="{43664C44-A3A6-4C95-92BE-ABE950DB8CB8}" presName="childrenComposite" presStyleCnt="0"/>
      <dgm:spPr/>
    </dgm:pt>
    <dgm:pt modelId="{E49243ED-950F-47BB-A57E-ED10DCCD4A0A}" type="pres">
      <dgm:prSet presAssocID="{43664C44-A3A6-4C95-92BE-ABE950DB8CB8}" presName="dummyMaxCanvas_ChildArea" presStyleCnt="0"/>
      <dgm:spPr/>
    </dgm:pt>
    <dgm:pt modelId="{4506A87F-43B1-4567-A18B-8EAA5E650AEF}" type="pres">
      <dgm:prSet presAssocID="{43664C44-A3A6-4C95-92BE-ABE950DB8CB8}" presName="fulcrum" presStyleLbl="alignAccFollowNode1" presStyleIdx="2" presStyleCnt="4"/>
      <dgm:spPr/>
    </dgm:pt>
    <dgm:pt modelId="{40ED367D-26D2-4B0C-BB19-F414067611E9}" type="pres">
      <dgm:prSet presAssocID="{43664C44-A3A6-4C95-92BE-ABE950DB8CB8}" presName="balance_22" presStyleLbl="alignAccFollowNode1" presStyleIdx="3" presStyleCnt="4">
        <dgm:presLayoutVars>
          <dgm:bulletEnabled val="1"/>
        </dgm:presLayoutVars>
      </dgm:prSet>
      <dgm:spPr/>
    </dgm:pt>
    <dgm:pt modelId="{FA151210-28F4-4E60-A468-6067C3CD00C7}" type="pres">
      <dgm:prSet presAssocID="{43664C44-A3A6-4C95-92BE-ABE950DB8CB8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A90981-8B9D-403A-885D-85F2ECF647E7}" type="pres">
      <dgm:prSet presAssocID="{43664C44-A3A6-4C95-92BE-ABE950DB8CB8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A6DB32-ED7B-4FCE-9F02-92E1EF9A21FD}" type="pres">
      <dgm:prSet presAssocID="{43664C44-A3A6-4C95-92BE-ABE950DB8CB8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6283A-2032-4A33-9031-28677FCA3A8C}" type="pres">
      <dgm:prSet presAssocID="{43664C44-A3A6-4C95-92BE-ABE950DB8CB8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768B7-415E-4075-9634-6D4CFF7B6207}" type="presOf" srcId="{25C9D6C1-5A3F-4816-B8F5-51322E76C565}" destId="{FA151210-28F4-4E60-A468-6067C3CD00C7}" srcOrd="0" destOrd="0" presId="urn:microsoft.com/office/officeart/2005/8/layout/balance1"/>
    <dgm:cxn modelId="{74DB2F17-17F8-49CC-888D-7428C4B296BC}" srcId="{466B1199-340D-40A8-AC90-FD272B3DFD89}" destId="{47FC1A22-84F4-4635-B4EC-014758A59ED8}" srcOrd="1" destOrd="0" parTransId="{E774998C-0B36-4E4D-B54E-32100CF6D384}" sibTransId="{2E99C9E0-0AB5-4966-B740-9DCAC6A47E13}"/>
    <dgm:cxn modelId="{4088EF18-EBC6-46C0-B2E6-9DBCB0C1045B}" srcId="{6CF0D9F6-7831-4905-9F09-A4AF505D9979}" destId="{7B15FD2A-B2D1-434C-B7E0-7967FE005C2B}" srcOrd="1" destOrd="0" parTransId="{32C7F659-338A-426C-AF62-B0D77A00CD37}" sibTransId="{F743FCE3-0B00-4D91-AD7A-1FE0DB73CD0B}"/>
    <dgm:cxn modelId="{FEB4D214-307A-41A4-8E3E-23EEE69FE26B}" srcId="{466B1199-340D-40A8-AC90-FD272B3DFD89}" destId="{FE03EE48-3F02-423C-823F-28497D174E70}" srcOrd="0" destOrd="0" parTransId="{C30A7641-6D35-495A-A976-057869D070F9}" sibTransId="{7C6A12E7-81CB-4965-BFB7-928E2EA56436}"/>
    <dgm:cxn modelId="{2CDF28C2-5EBA-4A62-86E6-A6B1E5FCFF9F}" type="presOf" srcId="{7B15FD2A-B2D1-434C-B7E0-7967FE005C2B}" destId="{ECA90981-8B9D-403A-885D-85F2ECF647E7}" srcOrd="0" destOrd="0" presId="urn:microsoft.com/office/officeart/2005/8/layout/balance1"/>
    <dgm:cxn modelId="{C15D1742-2C43-4BB7-9025-29E03326D0E6}" type="presOf" srcId="{47FC1A22-84F4-4635-B4EC-014758A59ED8}" destId="{DD86283A-2032-4A33-9031-28677FCA3A8C}" srcOrd="0" destOrd="0" presId="urn:microsoft.com/office/officeart/2005/8/layout/balance1"/>
    <dgm:cxn modelId="{5A68889E-09A4-4229-B667-F920DF31D899}" srcId="{43664C44-A3A6-4C95-92BE-ABE950DB8CB8}" destId="{466B1199-340D-40A8-AC90-FD272B3DFD89}" srcOrd="0" destOrd="0" parTransId="{740DCE5C-D2BF-4429-AB8D-02C1ACB1EDB4}" sibTransId="{68710FE6-5B79-4479-81F0-91CC7CDC384E}"/>
    <dgm:cxn modelId="{053378B8-BA3C-4378-9B61-4205FCC95AD7}" type="presOf" srcId="{43664C44-A3A6-4C95-92BE-ABE950DB8CB8}" destId="{3DA9B3E6-0C4A-42F1-8CD9-2CAC9571B7B8}" srcOrd="0" destOrd="0" presId="urn:microsoft.com/office/officeart/2005/8/layout/balance1"/>
    <dgm:cxn modelId="{00B3567F-3830-4E71-9903-2458D99364F3}" type="presOf" srcId="{FE03EE48-3F02-423C-823F-28497D174E70}" destId="{3CA6DB32-ED7B-4FCE-9F02-92E1EF9A21FD}" srcOrd="0" destOrd="0" presId="urn:microsoft.com/office/officeart/2005/8/layout/balance1"/>
    <dgm:cxn modelId="{DFAAAC6E-F9C0-4CB6-A570-EFED1A122182}" srcId="{43664C44-A3A6-4C95-92BE-ABE950DB8CB8}" destId="{6CF0D9F6-7831-4905-9F09-A4AF505D9979}" srcOrd="1" destOrd="0" parTransId="{AB67FDF6-201C-4492-933B-F520EF808E52}" sibTransId="{38DDA1F1-86DA-41FE-AA28-5CDB2EB56E94}"/>
    <dgm:cxn modelId="{7DE97223-FCC8-4637-B42B-20DDEFCA8CEB}" type="presOf" srcId="{6CF0D9F6-7831-4905-9F09-A4AF505D9979}" destId="{5D338A8D-35C4-463B-B70C-E8C4344C2FD4}" srcOrd="0" destOrd="0" presId="urn:microsoft.com/office/officeart/2005/8/layout/balance1"/>
    <dgm:cxn modelId="{69A188CF-6D91-4E9B-AD8A-2ED8E2F571E8}" srcId="{6CF0D9F6-7831-4905-9F09-A4AF505D9979}" destId="{25C9D6C1-5A3F-4816-B8F5-51322E76C565}" srcOrd="0" destOrd="0" parTransId="{71EC8313-26BA-46BC-8506-E2F5B6531282}" sibTransId="{A7221DE0-779A-46E2-B8E3-13526977692A}"/>
    <dgm:cxn modelId="{80C5A760-8729-4FF7-BCF2-A146F47B7F0F}" type="presOf" srcId="{466B1199-340D-40A8-AC90-FD272B3DFD89}" destId="{33216437-75D7-45E8-AED3-1DAD0AA98B79}" srcOrd="0" destOrd="0" presId="urn:microsoft.com/office/officeart/2005/8/layout/balance1"/>
    <dgm:cxn modelId="{BBFDDC2C-8946-4FA1-AEF3-F7295D9E0BD0}" type="presParOf" srcId="{3DA9B3E6-0C4A-42F1-8CD9-2CAC9571B7B8}" destId="{4EBB2239-519F-4170-A6FD-7295C5EA24E2}" srcOrd="0" destOrd="0" presId="urn:microsoft.com/office/officeart/2005/8/layout/balance1"/>
    <dgm:cxn modelId="{0AFCE59A-3E25-4D16-81F4-D8148F6FCD0B}" type="presParOf" srcId="{3DA9B3E6-0C4A-42F1-8CD9-2CAC9571B7B8}" destId="{6AB11110-67A4-4184-ACDC-7072509F3E9C}" srcOrd="1" destOrd="0" presId="urn:microsoft.com/office/officeart/2005/8/layout/balance1"/>
    <dgm:cxn modelId="{05E6E13F-D1DA-4938-8458-9B2FE4215781}" type="presParOf" srcId="{6AB11110-67A4-4184-ACDC-7072509F3E9C}" destId="{33216437-75D7-45E8-AED3-1DAD0AA98B79}" srcOrd="0" destOrd="0" presId="urn:microsoft.com/office/officeart/2005/8/layout/balance1"/>
    <dgm:cxn modelId="{278FC5F2-0E28-4043-984F-7687BE740D8A}" type="presParOf" srcId="{6AB11110-67A4-4184-ACDC-7072509F3E9C}" destId="{5D338A8D-35C4-463B-B70C-E8C4344C2FD4}" srcOrd="1" destOrd="0" presId="urn:microsoft.com/office/officeart/2005/8/layout/balance1"/>
    <dgm:cxn modelId="{9F0F0B24-E0A7-4A5D-B43E-6561CE51642B}" type="presParOf" srcId="{3DA9B3E6-0C4A-42F1-8CD9-2CAC9571B7B8}" destId="{C60DABB6-C16F-4F88-B528-B195D9B0300F}" srcOrd="2" destOrd="0" presId="urn:microsoft.com/office/officeart/2005/8/layout/balance1"/>
    <dgm:cxn modelId="{18D76926-CC43-4E3A-97E6-78A84086AB27}" type="presParOf" srcId="{C60DABB6-C16F-4F88-B528-B195D9B0300F}" destId="{E49243ED-950F-47BB-A57E-ED10DCCD4A0A}" srcOrd="0" destOrd="0" presId="urn:microsoft.com/office/officeart/2005/8/layout/balance1"/>
    <dgm:cxn modelId="{D710092E-0383-4AED-A3D5-4EA72DF5C67B}" type="presParOf" srcId="{C60DABB6-C16F-4F88-B528-B195D9B0300F}" destId="{4506A87F-43B1-4567-A18B-8EAA5E650AEF}" srcOrd="1" destOrd="0" presId="urn:microsoft.com/office/officeart/2005/8/layout/balance1"/>
    <dgm:cxn modelId="{A656CDB0-2906-43A3-8D61-565116F60563}" type="presParOf" srcId="{C60DABB6-C16F-4F88-B528-B195D9B0300F}" destId="{40ED367D-26D2-4B0C-BB19-F414067611E9}" srcOrd="2" destOrd="0" presId="urn:microsoft.com/office/officeart/2005/8/layout/balance1"/>
    <dgm:cxn modelId="{C0DE0A60-F676-46AD-B4E7-AE548885790E}" type="presParOf" srcId="{C60DABB6-C16F-4F88-B528-B195D9B0300F}" destId="{FA151210-28F4-4E60-A468-6067C3CD00C7}" srcOrd="3" destOrd="0" presId="urn:microsoft.com/office/officeart/2005/8/layout/balance1"/>
    <dgm:cxn modelId="{7959D980-6547-429E-A6A6-D09FDB9654E2}" type="presParOf" srcId="{C60DABB6-C16F-4F88-B528-B195D9B0300F}" destId="{ECA90981-8B9D-403A-885D-85F2ECF647E7}" srcOrd="4" destOrd="0" presId="urn:microsoft.com/office/officeart/2005/8/layout/balance1"/>
    <dgm:cxn modelId="{F1F9AAF4-63BC-4010-8973-C5B18D08276A}" type="presParOf" srcId="{C60DABB6-C16F-4F88-B528-B195D9B0300F}" destId="{3CA6DB32-ED7B-4FCE-9F02-92E1EF9A21FD}" srcOrd="5" destOrd="0" presId="urn:microsoft.com/office/officeart/2005/8/layout/balance1"/>
    <dgm:cxn modelId="{B22CB40C-6D1F-4AF9-9F65-9B3715D65760}" type="presParOf" srcId="{C60DABB6-C16F-4F88-B528-B195D9B0300F}" destId="{DD86283A-2032-4A33-9031-28677FCA3A8C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BAB13-F962-4104-B6CD-8D8A58804AC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982B4-AAF9-4ED2-A4C4-A606C5FBAE33}">
      <dgm:prSet phldrT="[Text]"/>
      <dgm:spPr/>
      <dgm:t>
        <a:bodyPr/>
        <a:lstStyle/>
        <a:p>
          <a:r>
            <a:rPr lang="en-US" dirty="0" err="1" smtClean="0"/>
            <a:t>Interno</a:t>
          </a:r>
          <a:endParaRPr lang="en-US" dirty="0"/>
        </a:p>
      </dgm:t>
    </dgm:pt>
    <dgm:pt modelId="{BCFA4B88-DEE6-46A4-AECC-03A47E6CAB46}" type="parTrans" cxnId="{50297D3C-0991-44A9-9B8E-0BA92967CD5B}">
      <dgm:prSet/>
      <dgm:spPr/>
      <dgm:t>
        <a:bodyPr/>
        <a:lstStyle/>
        <a:p>
          <a:endParaRPr lang="en-US"/>
        </a:p>
      </dgm:t>
    </dgm:pt>
    <dgm:pt modelId="{5170CC95-BAEE-4174-886B-945BA94EC71B}" type="sibTrans" cxnId="{50297D3C-0991-44A9-9B8E-0BA92967CD5B}">
      <dgm:prSet/>
      <dgm:spPr/>
      <dgm:t>
        <a:bodyPr/>
        <a:lstStyle/>
        <a:p>
          <a:endParaRPr lang="en-US"/>
        </a:p>
      </dgm:t>
    </dgm:pt>
    <dgm:pt modelId="{11016C68-E1DF-4C0E-A38F-678336BAE9D7}">
      <dgm:prSet phldrT="[Text]"/>
      <dgm:spPr/>
      <dgm:t>
        <a:bodyPr/>
        <a:lstStyle/>
        <a:p>
          <a:r>
            <a:rPr lang="en-US" dirty="0" err="1" smtClean="0"/>
            <a:t>Externo</a:t>
          </a:r>
          <a:endParaRPr lang="en-US" dirty="0"/>
        </a:p>
      </dgm:t>
    </dgm:pt>
    <dgm:pt modelId="{A05D625E-74DA-40A9-8AFA-3E57545AD142}" type="parTrans" cxnId="{312EE177-A03F-4D60-81E2-405876F6E5C4}">
      <dgm:prSet/>
      <dgm:spPr/>
      <dgm:t>
        <a:bodyPr/>
        <a:lstStyle/>
        <a:p>
          <a:endParaRPr lang="en-US"/>
        </a:p>
      </dgm:t>
    </dgm:pt>
    <dgm:pt modelId="{291204F8-B8FB-4708-837B-4D0E9D39A140}" type="sibTrans" cxnId="{312EE177-A03F-4D60-81E2-405876F6E5C4}">
      <dgm:prSet/>
      <dgm:spPr/>
      <dgm:t>
        <a:bodyPr/>
        <a:lstStyle/>
        <a:p>
          <a:endParaRPr lang="en-US"/>
        </a:p>
      </dgm:t>
    </dgm:pt>
    <dgm:pt modelId="{345788D0-4463-44E9-9B6B-EE2487520DA3}" type="pres">
      <dgm:prSet presAssocID="{F66BAB13-F962-4104-B6CD-8D8A58804A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31366F1-B422-4C1A-9E8F-15796FA13B2F}" type="pres">
      <dgm:prSet presAssocID="{F66BAB13-F962-4104-B6CD-8D8A58804AC6}" presName="divider" presStyleLbl="fgShp" presStyleIdx="0" presStyleCnt="1"/>
      <dgm:spPr/>
    </dgm:pt>
    <dgm:pt modelId="{CB2A2CD2-5F75-43F2-8703-9A118095E8AC}" type="pres">
      <dgm:prSet presAssocID="{458982B4-AAF9-4ED2-A4C4-A606C5FBAE33}" presName="downArrow" presStyleLbl="node1" presStyleIdx="0" presStyleCnt="2"/>
      <dgm:spPr/>
    </dgm:pt>
    <dgm:pt modelId="{DF8FD838-295D-4C9C-B3F0-AC0177320857}" type="pres">
      <dgm:prSet presAssocID="{458982B4-AAF9-4ED2-A4C4-A606C5FBAE3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4E89DB-26CE-44D0-A88A-F342460F914B}" type="pres">
      <dgm:prSet presAssocID="{11016C68-E1DF-4C0E-A38F-678336BAE9D7}" presName="upArrow" presStyleLbl="node1" presStyleIdx="1" presStyleCnt="2"/>
      <dgm:spPr/>
    </dgm:pt>
    <dgm:pt modelId="{187F787F-EE74-46E6-B23D-4C5D42E1CFCD}" type="pres">
      <dgm:prSet presAssocID="{11016C68-E1DF-4C0E-A38F-678336BAE9D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0297D3C-0991-44A9-9B8E-0BA92967CD5B}" srcId="{F66BAB13-F962-4104-B6CD-8D8A58804AC6}" destId="{458982B4-AAF9-4ED2-A4C4-A606C5FBAE33}" srcOrd="0" destOrd="0" parTransId="{BCFA4B88-DEE6-46A4-AECC-03A47E6CAB46}" sibTransId="{5170CC95-BAEE-4174-886B-945BA94EC71B}"/>
    <dgm:cxn modelId="{A0F4C79A-B5AB-4224-B7C4-D5E34F940186}" type="presOf" srcId="{458982B4-AAF9-4ED2-A4C4-A606C5FBAE33}" destId="{DF8FD838-295D-4C9C-B3F0-AC0177320857}" srcOrd="0" destOrd="0" presId="urn:microsoft.com/office/officeart/2005/8/layout/arrow3"/>
    <dgm:cxn modelId="{312EE177-A03F-4D60-81E2-405876F6E5C4}" srcId="{F66BAB13-F962-4104-B6CD-8D8A58804AC6}" destId="{11016C68-E1DF-4C0E-A38F-678336BAE9D7}" srcOrd="1" destOrd="0" parTransId="{A05D625E-74DA-40A9-8AFA-3E57545AD142}" sibTransId="{291204F8-B8FB-4708-837B-4D0E9D39A140}"/>
    <dgm:cxn modelId="{F1F42F4B-010B-41B1-BDB4-95C3252DC83D}" type="presOf" srcId="{11016C68-E1DF-4C0E-A38F-678336BAE9D7}" destId="{187F787F-EE74-46E6-B23D-4C5D42E1CFCD}" srcOrd="0" destOrd="0" presId="urn:microsoft.com/office/officeart/2005/8/layout/arrow3"/>
    <dgm:cxn modelId="{5DDA6A3D-1E88-43BC-A9CB-6BA21A92D95E}" type="presOf" srcId="{F66BAB13-F962-4104-B6CD-8D8A58804AC6}" destId="{345788D0-4463-44E9-9B6B-EE2487520DA3}" srcOrd="0" destOrd="0" presId="urn:microsoft.com/office/officeart/2005/8/layout/arrow3"/>
    <dgm:cxn modelId="{4E5DB28E-930A-4BB0-8965-83EDAFD1FF83}" type="presParOf" srcId="{345788D0-4463-44E9-9B6B-EE2487520DA3}" destId="{431366F1-B422-4C1A-9E8F-15796FA13B2F}" srcOrd="0" destOrd="0" presId="urn:microsoft.com/office/officeart/2005/8/layout/arrow3"/>
    <dgm:cxn modelId="{03BD840A-D1B6-4D4C-9BCF-D8BB31FB1507}" type="presParOf" srcId="{345788D0-4463-44E9-9B6B-EE2487520DA3}" destId="{CB2A2CD2-5F75-43F2-8703-9A118095E8AC}" srcOrd="1" destOrd="0" presId="urn:microsoft.com/office/officeart/2005/8/layout/arrow3"/>
    <dgm:cxn modelId="{AB24AC74-5841-455D-B2F2-4FA96E88D01D}" type="presParOf" srcId="{345788D0-4463-44E9-9B6B-EE2487520DA3}" destId="{DF8FD838-295D-4C9C-B3F0-AC0177320857}" srcOrd="2" destOrd="0" presId="urn:microsoft.com/office/officeart/2005/8/layout/arrow3"/>
    <dgm:cxn modelId="{CF3ECE62-534B-46BE-BB11-94A0EDE8E4F0}" type="presParOf" srcId="{345788D0-4463-44E9-9B6B-EE2487520DA3}" destId="{C64E89DB-26CE-44D0-A88A-F342460F914B}" srcOrd="3" destOrd="0" presId="urn:microsoft.com/office/officeart/2005/8/layout/arrow3"/>
    <dgm:cxn modelId="{95B2E157-5837-4E7D-B726-C950A18CC7CE}" type="presParOf" srcId="{345788D0-4463-44E9-9B6B-EE2487520DA3}" destId="{187F787F-EE74-46E6-B23D-4C5D42E1CFC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145612-201E-46AD-A683-135FEA2FF617}" type="doc">
      <dgm:prSet loTypeId="urn:microsoft.com/office/officeart/2005/8/layout/pyramid2" loCatId="pyramid" qsTypeId="urn:microsoft.com/office/officeart/2005/8/quickstyle/3d7" qsCatId="3D" csTypeId="urn:microsoft.com/office/officeart/2005/8/colors/accent1_1" csCatId="accent1" phldr="1"/>
      <dgm:spPr/>
    </dgm:pt>
    <dgm:pt modelId="{DAFD23B0-45A0-44E2-8ED9-458A4D4E2DDD}">
      <dgm:prSet phldrT="[Text]" custT="1"/>
      <dgm:spPr/>
      <dgm:t>
        <a:bodyPr/>
        <a:lstStyle/>
        <a:p>
          <a:r>
            <a:rPr lang="en-US" sz="1600" dirty="0" err="1" smtClean="0"/>
            <a:t>Discricionário</a:t>
          </a:r>
          <a:endParaRPr lang="en-US" sz="2000" dirty="0"/>
        </a:p>
      </dgm:t>
    </dgm:pt>
    <dgm:pt modelId="{5DA4E676-9D2C-423F-9F3A-5922901B8448}" type="parTrans" cxnId="{13BB4716-5549-4E93-BDBB-8B0DD34BB884}">
      <dgm:prSet/>
      <dgm:spPr/>
      <dgm:t>
        <a:bodyPr/>
        <a:lstStyle/>
        <a:p>
          <a:endParaRPr lang="en-US"/>
        </a:p>
      </dgm:t>
    </dgm:pt>
    <dgm:pt modelId="{B15F79E6-6DB3-4F0A-A26A-B9405E563691}" type="sibTrans" cxnId="{13BB4716-5549-4E93-BDBB-8B0DD34BB884}">
      <dgm:prSet/>
      <dgm:spPr/>
      <dgm:t>
        <a:bodyPr/>
        <a:lstStyle/>
        <a:p>
          <a:endParaRPr lang="en-US"/>
        </a:p>
      </dgm:t>
    </dgm:pt>
    <dgm:pt modelId="{72BD47E4-300C-42F4-8C4F-E2EDB64277C4}">
      <dgm:prSet phldrT="[Text]" custT="1"/>
      <dgm:spPr/>
      <dgm:t>
        <a:bodyPr/>
        <a:lstStyle/>
        <a:p>
          <a:r>
            <a:rPr lang="en-US" sz="1600" dirty="0" err="1" smtClean="0"/>
            <a:t>Ético</a:t>
          </a:r>
          <a:endParaRPr lang="en-US" sz="4600" dirty="0"/>
        </a:p>
      </dgm:t>
    </dgm:pt>
    <dgm:pt modelId="{8245CE93-8C52-4977-968A-979E3BA18884}" type="parTrans" cxnId="{7EB8FD97-DAA0-4CDC-B1D7-0F59D6F730C9}">
      <dgm:prSet/>
      <dgm:spPr/>
      <dgm:t>
        <a:bodyPr/>
        <a:lstStyle/>
        <a:p>
          <a:endParaRPr lang="en-US"/>
        </a:p>
      </dgm:t>
    </dgm:pt>
    <dgm:pt modelId="{0B42A109-5E46-40CF-908C-19757C835273}" type="sibTrans" cxnId="{7EB8FD97-DAA0-4CDC-B1D7-0F59D6F730C9}">
      <dgm:prSet/>
      <dgm:spPr/>
      <dgm:t>
        <a:bodyPr/>
        <a:lstStyle/>
        <a:p>
          <a:endParaRPr lang="en-US"/>
        </a:p>
      </dgm:t>
    </dgm:pt>
    <dgm:pt modelId="{24890200-48C2-4516-9DE8-06E20A581E01}">
      <dgm:prSet phldrT="[Text]" custT="1"/>
      <dgm:spPr/>
      <dgm:t>
        <a:bodyPr/>
        <a:lstStyle/>
        <a:p>
          <a:r>
            <a:rPr lang="en-US" sz="1600" dirty="0" err="1" smtClean="0"/>
            <a:t>Económico</a:t>
          </a:r>
          <a:endParaRPr lang="en-US" sz="1600" dirty="0"/>
        </a:p>
      </dgm:t>
    </dgm:pt>
    <dgm:pt modelId="{2BEA01EC-6AEA-492C-9088-1EE5DC530DC1}" type="parTrans" cxnId="{579AB595-FE19-4C32-8D24-1A284300AB36}">
      <dgm:prSet/>
      <dgm:spPr/>
      <dgm:t>
        <a:bodyPr/>
        <a:lstStyle/>
        <a:p>
          <a:endParaRPr lang="en-US"/>
        </a:p>
      </dgm:t>
    </dgm:pt>
    <dgm:pt modelId="{B963D95E-1286-43B2-8CF2-F6680DBD2E07}" type="sibTrans" cxnId="{579AB595-FE19-4C32-8D24-1A284300AB36}">
      <dgm:prSet/>
      <dgm:spPr/>
      <dgm:t>
        <a:bodyPr/>
        <a:lstStyle/>
        <a:p>
          <a:endParaRPr lang="en-US"/>
        </a:p>
      </dgm:t>
    </dgm:pt>
    <dgm:pt modelId="{C2395E13-1E2F-4D9E-B6B9-9D58D84D9877}">
      <dgm:prSet custT="1"/>
      <dgm:spPr/>
      <dgm:t>
        <a:bodyPr/>
        <a:lstStyle/>
        <a:p>
          <a:r>
            <a:rPr lang="en-US" sz="1600" dirty="0" smtClean="0"/>
            <a:t>Legal</a:t>
          </a:r>
          <a:endParaRPr lang="en-US" sz="1600" dirty="0"/>
        </a:p>
      </dgm:t>
    </dgm:pt>
    <dgm:pt modelId="{E9FC1EE1-EBA3-4B97-865A-A65258318C62}" type="parTrans" cxnId="{E0206895-68FA-4790-ADA8-E1E9511B9CCF}">
      <dgm:prSet/>
      <dgm:spPr/>
      <dgm:t>
        <a:bodyPr/>
        <a:lstStyle/>
        <a:p>
          <a:endParaRPr lang="en-US"/>
        </a:p>
      </dgm:t>
    </dgm:pt>
    <dgm:pt modelId="{BD714046-F62D-4194-AAF7-85632BDABADD}" type="sibTrans" cxnId="{E0206895-68FA-4790-ADA8-E1E9511B9CCF}">
      <dgm:prSet/>
      <dgm:spPr/>
      <dgm:t>
        <a:bodyPr/>
        <a:lstStyle/>
        <a:p>
          <a:endParaRPr lang="en-US"/>
        </a:p>
      </dgm:t>
    </dgm:pt>
    <dgm:pt modelId="{8C4AEAB4-3379-4380-82B7-2382E75EA1A3}" type="pres">
      <dgm:prSet presAssocID="{C7145612-201E-46AD-A683-135FEA2FF617}" presName="compositeShape" presStyleCnt="0">
        <dgm:presLayoutVars>
          <dgm:dir/>
          <dgm:resizeHandles/>
        </dgm:presLayoutVars>
      </dgm:prSet>
      <dgm:spPr/>
    </dgm:pt>
    <dgm:pt modelId="{BD5B3050-8C9D-4914-ACE5-3F592EA43FDD}" type="pres">
      <dgm:prSet presAssocID="{C7145612-201E-46AD-A683-135FEA2FF617}" presName="pyramid" presStyleLbl="node1" presStyleIdx="0" presStyleCnt="1"/>
      <dgm:spPr/>
    </dgm:pt>
    <dgm:pt modelId="{9D621938-2AE9-46BA-A95C-9A37B064BCFB}" type="pres">
      <dgm:prSet presAssocID="{C7145612-201E-46AD-A683-135FEA2FF617}" presName="theList" presStyleCnt="0"/>
      <dgm:spPr/>
    </dgm:pt>
    <dgm:pt modelId="{2DA5B02B-411A-4A4D-AC27-86EB1728C725}" type="pres">
      <dgm:prSet presAssocID="{DAFD23B0-45A0-44E2-8ED9-458A4D4E2DD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1516F0-810C-4EF6-9331-A8EEF96863CD}" type="pres">
      <dgm:prSet presAssocID="{DAFD23B0-45A0-44E2-8ED9-458A4D4E2DDD}" presName="aSpace" presStyleCnt="0"/>
      <dgm:spPr/>
    </dgm:pt>
    <dgm:pt modelId="{070909D4-A445-43B8-A4D6-16109BB6587E}" type="pres">
      <dgm:prSet presAssocID="{72BD47E4-300C-42F4-8C4F-E2EDB64277C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BBAA72-DE8E-4651-93A9-19849D1496BC}" type="pres">
      <dgm:prSet presAssocID="{72BD47E4-300C-42F4-8C4F-E2EDB64277C4}" presName="aSpace" presStyleCnt="0"/>
      <dgm:spPr/>
    </dgm:pt>
    <dgm:pt modelId="{32ABAF31-005C-488D-A3E2-21AA2163ECC2}" type="pres">
      <dgm:prSet presAssocID="{C2395E13-1E2F-4D9E-B6B9-9D58D84D987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659C770-AB4C-43BE-ADC9-C8477F0BB4D5}" type="pres">
      <dgm:prSet presAssocID="{C2395E13-1E2F-4D9E-B6B9-9D58D84D9877}" presName="aSpace" presStyleCnt="0"/>
      <dgm:spPr/>
    </dgm:pt>
    <dgm:pt modelId="{53FD2C1C-4B20-4D8C-9369-EE73CB144BC2}" type="pres">
      <dgm:prSet presAssocID="{24890200-48C2-4516-9DE8-06E20A581E0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951BB2-EE58-4114-94B1-29C19944BDF3}" type="pres">
      <dgm:prSet presAssocID="{24890200-48C2-4516-9DE8-06E20A581E01}" presName="aSpace" presStyleCnt="0"/>
      <dgm:spPr/>
    </dgm:pt>
  </dgm:ptLst>
  <dgm:cxnLst>
    <dgm:cxn modelId="{13BB4716-5549-4E93-BDBB-8B0DD34BB884}" srcId="{C7145612-201E-46AD-A683-135FEA2FF617}" destId="{DAFD23B0-45A0-44E2-8ED9-458A4D4E2DDD}" srcOrd="0" destOrd="0" parTransId="{5DA4E676-9D2C-423F-9F3A-5922901B8448}" sibTransId="{B15F79E6-6DB3-4F0A-A26A-B9405E563691}"/>
    <dgm:cxn modelId="{579AB595-FE19-4C32-8D24-1A284300AB36}" srcId="{C7145612-201E-46AD-A683-135FEA2FF617}" destId="{24890200-48C2-4516-9DE8-06E20A581E01}" srcOrd="3" destOrd="0" parTransId="{2BEA01EC-6AEA-492C-9088-1EE5DC530DC1}" sibTransId="{B963D95E-1286-43B2-8CF2-F6680DBD2E07}"/>
    <dgm:cxn modelId="{5880DB7E-ED66-426C-BA64-E83107269A06}" type="presOf" srcId="{24890200-48C2-4516-9DE8-06E20A581E01}" destId="{53FD2C1C-4B20-4D8C-9369-EE73CB144BC2}" srcOrd="0" destOrd="0" presId="urn:microsoft.com/office/officeart/2005/8/layout/pyramid2"/>
    <dgm:cxn modelId="{671C8833-366C-4AAF-91F0-1388235C71CF}" type="presOf" srcId="{72BD47E4-300C-42F4-8C4F-E2EDB64277C4}" destId="{070909D4-A445-43B8-A4D6-16109BB6587E}" srcOrd="0" destOrd="0" presId="urn:microsoft.com/office/officeart/2005/8/layout/pyramid2"/>
    <dgm:cxn modelId="{7EB8FD97-DAA0-4CDC-B1D7-0F59D6F730C9}" srcId="{C7145612-201E-46AD-A683-135FEA2FF617}" destId="{72BD47E4-300C-42F4-8C4F-E2EDB64277C4}" srcOrd="1" destOrd="0" parTransId="{8245CE93-8C52-4977-968A-979E3BA18884}" sibTransId="{0B42A109-5E46-40CF-908C-19757C835273}"/>
    <dgm:cxn modelId="{154BFA2D-9E7A-446D-B472-463BC28B93CF}" type="presOf" srcId="{C2395E13-1E2F-4D9E-B6B9-9D58D84D9877}" destId="{32ABAF31-005C-488D-A3E2-21AA2163ECC2}" srcOrd="0" destOrd="0" presId="urn:microsoft.com/office/officeart/2005/8/layout/pyramid2"/>
    <dgm:cxn modelId="{4DC329CD-3529-4536-BD89-D7AD5937EC5D}" type="presOf" srcId="{DAFD23B0-45A0-44E2-8ED9-458A4D4E2DDD}" destId="{2DA5B02B-411A-4A4D-AC27-86EB1728C725}" srcOrd="0" destOrd="0" presId="urn:microsoft.com/office/officeart/2005/8/layout/pyramid2"/>
    <dgm:cxn modelId="{509538EE-9D85-45C3-8928-8071AFDAC5EB}" type="presOf" srcId="{C7145612-201E-46AD-A683-135FEA2FF617}" destId="{8C4AEAB4-3379-4380-82B7-2382E75EA1A3}" srcOrd="0" destOrd="0" presId="urn:microsoft.com/office/officeart/2005/8/layout/pyramid2"/>
    <dgm:cxn modelId="{E0206895-68FA-4790-ADA8-E1E9511B9CCF}" srcId="{C7145612-201E-46AD-A683-135FEA2FF617}" destId="{C2395E13-1E2F-4D9E-B6B9-9D58D84D9877}" srcOrd="2" destOrd="0" parTransId="{E9FC1EE1-EBA3-4B97-865A-A65258318C62}" sibTransId="{BD714046-F62D-4194-AAF7-85632BDABADD}"/>
    <dgm:cxn modelId="{3A07E020-B9EC-4EFE-A8BA-BCE3F9A9EF70}" type="presParOf" srcId="{8C4AEAB4-3379-4380-82B7-2382E75EA1A3}" destId="{BD5B3050-8C9D-4914-ACE5-3F592EA43FDD}" srcOrd="0" destOrd="0" presId="urn:microsoft.com/office/officeart/2005/8/layout/pyramid2"/>
    <dgm:cxn modelId="{5607AC74-3684-44A5-B194-6AF76EEBA8F0}" type="presParOf" srcId="{8C4AEAB4-3379-4380-82B7-2382E75EA1A3}" destId="{9D621938-2AE9-46BA-A95C-9A37B064BCFB}" srcOrd="1" destOrd="0" presId="urn:microsoft.com/office/officeart/2005/8/layout/pyramid2"/>
    <dgm:cxn modelId="{5B101498-660B-4B89-A02A-D28A1EDEB4F2}" type="presParOf" srcId="{9D621938-2AE9-46BA-A95C-9A37B064BCFB}" destId="{2DA5B02B-411A-4A4D-AC27-86EB1728C725}" srcOrd="0" destOrd="0" presId="urn:microsoft.com/office/officeart/2005/8/layout/pyramid2"/>
    <dgm:cxn modelId="{AD755746-77AE-4693-9A94-5499B9716844}" type="presParOf" srcId="{9D621938-2AE9-46BA-A95C-9A37B064BCFB}" destId="{951516F0-810C-4EF6-9331-A8EEF96863CD}" srcOrd="1" destOrd="0" presId="urn:microsoft.com/office/officeart/2005/8/layout/pyramid2"/>
    <dgm:cxn modelId="{8071D937-E1AA-4433-9480-2A7FB6F53549}" type="presParOf" srcId="{9D621938-2AE9-46BA-A95C-9A37B064BCFB}" destId="{070909D4-A445-43B8-A4D6-16109BB6587E}" srcOrd="2" destOrd="0" presId="urn:microsoft.com/office/officeart/2005/8/layout/pyramid2"/>
    <dgm:cxn modelId="{90D932B2-9425-40A9-899D-B7CFA55E9D9B}" type="presParOf" srcId="{9D621938-2AE9-46BA-A95C-9A37B064BCFB}" destId="{FABBAA72-DE8E-4651-93A9-19849D1496BC}" srcOrd="3" destOrd="0" presId="urn:microsoft.com/office/officeart/2005/8/layout/pyramid2"/>
    <dgm:cxn modelId="{386A7364-497A-407E-8C63-F837CBD92AC8}" type="presParOf" srcId="{9D621938-2AE9-46BA-A95C-9A37B064BCFB}" destId="{32ABAF31-005C-488D-A3E2-21AA2163ECC2}" srcOrd="4" destOrd="0" presId="urn:microsoft.com/office/officeart/2005/8/layout/pyramid2"/>
    <dgm:cxn modelId="{BC9F8B5A-FE39-422D-86B5-25C7D6ABDA86}" type="presParOf" srcId="{9D621938-2AE9-46BA-A95C-9A37B064BCFB}" destId="{A659C770-AB4C-43BE-ADC9-C8477F0BB4D5}" srcOrd="5" destOrd="0" presId="urn:microsoft.com/office/officeart/2005/8/layout/pyramid2"/>
    <dgm:cxn modelId="{D75375AA-BD15-46FD-92D6-036B654EB053}" type="presParOf" srcId="{9D621938-2AE9-46BA-A95C-9A37B064BCFB}" destId="{53FD2C1C-4B20-4D8C-9369-EE73CB144BC2}" srcOrd="6" destOrd="0" presId="urn:microsoft.com/office/officeart/2005/8/layout/pyramid2"/>
    <dgm:cxn modelId="{12D0816B-9982-485F-A852-712DA31210F7}" type="presParOf" srcId="{9D621938-2AE9-46BA-A95C-9A37B064BCFB}" destId="{0A951BB2-EE58-4114-94B1-29C19944BDF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63A5B-D1E7-4849-85AB-59BBF979560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2A8BD4D-036F-41BB-8AEB-5ACC3F2BA4B0}">
      <dgm:prSet phldrT="[Texto]" custT="1"/>
      <dgm:spPr/>
      <dgm:t>
        <a:bodyPr/>
        <a:lstStyle/>
        <a:p>
          <a:r>
            <a:rPr lang="pt-PT" sz="1100" dirty="0" smtClean="0"/>
            <a:t>Valores RSE</a:t>
          </a:r>
          <a:endParaRPr lang="pt-PT" sz="1100" dirty="0"/>
        </a:p>
      </dgm:t>
    </dgm:pt>
    <dgm:pt modelId="{41408794-5B42-4590-A611-53EF20DBB8F1}" type="parTrans" cxnId="{C68D952B-8810-450B-9592-F84DCD849717}">
      <dgm:prSet/>
      <dgm:spPr/>
      <dgm:t>
        <a:bodyPr/>
        <a:lstStyle/>
        <a:p>
          <a:endParaRPr lang="pt-PT"/>
        </a:p>
      </dgm:t>
    </dgm:pt>
    <dgm:pt modelId="{7B45D678-8023-4235-B252-46183C224D24}" type="sibTrans" cxnId="{C68D952B-8810-450B-9592-F84DCD849717}">
      <dgm:prSet/>
      <dgm:spPr/>
      <dgm:t>
        <a:bodyPr/>
        <a:lstStyle/>
        <a:p>
          <a:endParaRPr lang="pt-PT"/>
        </a:p>
      </dgm:t>
    </dgm:pt>
    <dgm:pt modelId="{4620F3F8-7965-4065-A272-50846E213999}">
      <dgm:prSet phldrT="[Texto]" custT="1"/>
      <dgm:spPr/>
      <dgm:t>
        <a:bodyPr/>
        <a:lstStyle/>
        <a:p>
          <a:r>
            <a:rPr lang="pt-PT" sz="1100" dirty="0" smtClean="0"/>
            <a:t>Princípios Identidade Cooperativa</a:t>
          </a:r>
          <a:endParaRPr lang="pt-PT" sz="1100" dirty="0"/>
        </a:p>
      </dgm:t>
    </dgm:pt>
    <dgm:pt modelId="{460D84D3-7B71-4019-9D05-2499FBA0AC75}" type="parTrans" cxnId="{75B77F70-7E67-49AC-8A0A-D63D2183B9CD}">
      <dgm:prSet/>
      <dgm:spPr/>
      <dgm:t>
        <a:bodyPr/>
        <a:lstStyle/>
        <a:p>
          <a:endParaRPr lang="pt-PT"/>
        </a:p>
      </dgm:t>
    </dgm:pt>
    <dgm:pt modelId="{F5DDB92D-118E-4A2E-91AC-22A40D1D51F4}" type="sibTrans" cxnId="{75B77F70-7E67-49AC-8A0A-D63D2183B9CD}">
      <dgm:prSet/>
      <dgm:spPr/>
      <dgm:t>
        <a:bodyPr/>
        <a:lstStyle/>
        <a:p>
          <a:endParaRPr lang="pt-PT"/>
        </a:p>
      </dgm:t>
    </dgm:pt>
    <dgm:pt modelId="{D0AE3F9B-260D-499C-8B3E-88AADE6B67F1}" type="pres">
      <dgm:prSet presAssocID="{B7463A5B-D1E7-4849-85AB-59BBF97956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C319001-3F5E-45F7-887A-AC2FCD1D62B6}" type="pres">
      <dgm:prSet presAssocID="{F2A8BD4D-036F-41BB-8AEB-5ACC3F2BA4B0}" presName="arrow" presStyleLbl="node1" presStyleIdx="0" presStyleCnt="2" custRadScaleRad="36039" custRadScaleInc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0B7A50-7A62-4AC1-B535-DA3B3639106C}" type="pres">
      <dgm:prSet presAssocID="{4620F3F8-7965-4065-A272-50846E213999}" presName="arrow" presStyleLbl="node1" presStyleIdx="1" presStyleCnt="2" custScaleY="100024" custRadScaleRad="24024" custRadScaleInc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DA7056F-A1DB-4372-92B8-B7CF7D6AB1A3}" type="presOf" srcId="{B7463A5B-D1E7-4849-85AB-59BBF979560D}" destId="{D0AE3F9B-260D-499C-8B3E-88AADE6B67F1}" srcOrd="0" destOrd="0" presId="urn:microsoft.com/office/officeart/2005/8/layout/arrow5"/>
    <dgm:cxn modelId="{754B54E9-FE51-4062-B9A7-108CE3028C5E}" type="presOf" srcId="{4620F3F8-7965-4065-A272-50846E213999}" destId="{530B7A50-7A62-4AC1-B535-DA3B3639106C}" srcOrd="0" destOrd="0" presId="urn:microsoft.com/office/officeart/2005/8/layout/arrow5"/>
    <dgm:cxn modelId="{75B77F70-7E67-49AC-8A0A-D63D2183B9CD}" srcId="{B7463A5B-D1E7-4849-85AB-59BBF979560D}" destId="{4620F3F8-7965-4065-A272-50846E213999}" srcOrd="1" destOrd="0" parTransId="{460D84D3-7B71-4019-9D05-2499FBA0AC75}" sibTransId="{F5DDB92D-118E-4A2E-91AC-22A40D1D51F4}"/>
    <dgm:cxn modelId="{C68D952B-8810-450B-9592-F84DCD849717}" srcId="{B7463A5B-D1E7-4849-85AB-59BBF979560D}" destId="{F2A8BD4D-036F-41BB-8AEB-5ACC3F2BA4B0}" srcOrd="0" destOrd="0" parTransId="{41408794-5B42-4590-A611-53EF20DBB8F1}" sibTransId="{7B45D678-8023-4235-B252-46183C224D24}"/>
    <dgm:cxn modelId="{A8485D6A-6CC4-4AAE-A9CF-1055B9BD2D9A}" type="presOf" srcId="{F2A8BD4D-036F-41BB-8AEB-5ACC3F2BA4B0}" destId="{5C319001-3F5E-45F7-887A-AC2FCD1D62B6}" srcOrd="0" destOrd="0" presId="urn:microsoft.com/office/officeart/2005/8/layout/arrow5"/>
    <dgm:cxn modelId="{3AE1EDBC-5AC4-4C2C-87FD-CC4A3C985860}" type="presParOf" srcId="{D0AE3F9B-260D-499C-8B3E-88AADE6B67F1}" destId="{5C319001-3F5E-45F7-887A-AC2FCD1D62B6}" srcOrd="0" destOrd="0" presId="urn:microsoft.com/office/officeart/2005/8/layout/arrow5"/>
    <dgm:cxn modelId="{0F13939F-25B5-49FB-ACA6-8861D1703A00}" type="presParOf" srcId="{D0AE3F9B-260D-499C-8B3E-88AADE6B67F1}" destId="{530B7A50-7A62-4AC1-B535-DA3B3639106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A7712A-5CE7-43F3-BB13-B60C390559A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179674B-AFD8-46DB-835E-AA929CAC7C3B}">
      <dgm:prSet phldrT="[Texto]"/>
      <dgm:spPr/>
      <dgm:t>
        <a:bodyPr/>
        <a:lstStyle/>
        <a:p>
          <a:r>
            <a:rPr lang="pt-PT" dirty="0" smtClean="0"/>
            <a:t>Regime jurídico das cooperativas</a:t>
          </a:r>
          <a:endParaRPr lang="pt-PT" dirty="0"/>
        </a:p>
      </dgm:t>
    </dgm:pt>
    <dgm:pt modelId="{5E6B06D8-B56D-4B56-A0F3-F20FFFA7101A}" type="parTrans" cxnId="{B79D4826-D64B-4857-8A87-27E503B60B9B}">
      <dgm:prSet/>
      <dgm:spPr/>
      <dgm:t>
        <a:bodyPr/>
        <a:lstStyle/>
        <a:p>
          <a:endParaRPr lang="pt-PT"/>
        </a:p>
      </dgm:t>
    </dgm:pt>
    <dgm:pt modelId="{012D901A-E0E7-430A-9199-C151BC552049}" type="sibTrans" cxnId="{B79D4826-D64B-4857-8A87-27E503B60B9B}">
      <dgm:prSet/>
      <dgm:spPr/>
      <dgm:t>
        <a:bodyPr/>
        <a:lstStyle/>
        <a:p>
          <a:endParaRPr lang="pt-PT"/>
        </a:p>
      </dgm:t>
    </dgm:pt>
    <dgm:pt modelId="{EEDB05A4-90AF-47B7-86ED-3C7549067503}">
      <dgm:prSet phldrT="[Texto]" custT="1"/>
      <dgm:spPr/>
      <dgm:t>
        <a:bodyPr/>
        <a:lstStyle/>
        <a:p>
          <a:r>
            <a:rPr lang="pt-PT" sz="700" dirty="0" smtClean="0"/>
            <a:t>Gestão democrática</a:t>
          </a:r>
          <a:endParaRPr lang="pt-PT" sz="700" dirty="0"/>
        </a:p>
      </dgm:t>
    </dgm:pt>
    <dgm:pt modelId="{894C74C3-E05E-4C9B-8F1E-693731D62563}" type="parTrans" cxnId="{95E9E768-0364-4DB9-A317-5BEADAD16160}">
      <dgm:prSet/>
      <dgm:spPr/>
      <dgm:t>
        <a:bodyPr/>
        <a:lstStyle/>
        <a:p>
          <a:endParaRPr lang="pt-PT"/>
        </a:p>
      </dgm:t>
    </dgm:pt>
    <dgm:pt modelId="{02E03BB6-0061-41E7-A7FA-285C2ADEF4D2}" type="sibTrans" cxnId="{95E9E768-0364-4DB9-A317-5BEADAD16160}">
      <dgm:prSet/>
      <dgm:spPr/>
      <dgm:t>
        <a:bodyPr/>
        <a:lstStyle/>
        <a:p>
          <a:endParaRPr lang="pt-PT"/>
        </a:p>
      </dgm:t>
    </dgm:pt>
    <dgm:pt modelId="{EE3F2713-F00E-44D3-A0BA-C2373FA5C034}">
      <dgm:prSet phldrT="[Texto]"/>
      <dgm:spPr/>
      <dgm:t>
        <a:bodyPr/>
        <a:lstStyle/>
        <a:p>
          <a:r>
            <a:rPr lang="pt-PT" dirty="0" smtClean="0"/>
            <a:t>Autonomia e independência</a:t>
          </a:r>
          <a:endParaRPr lang="pt-PT" dirty="0"/>
        </a:p>
      </dgm:t>
    </dgm:pt>
    <dgm:pt modelId="{134A51FE-F554-4A9E-AD2D-904A359CFC2E}" type="parTrans" cxnId="{5FE79EEA-8ADE-44B9-B42C-7072FB6158B4}">
      <dgm:prSet/>
      <dgm:spPr/>
      <dgm:t>
        <a:bodyPr/>
        <a:lstStyle/>
        <a:p>
          <a:endParaRPr lang="pt-PT"/>
        </a:p>
      </dgm:t>
    </dgm:pt>
    <dgm:pt modelId="{72281AA6-AD2F-48AB-A3B4-077CE66F24FF}" type="sibTrans" cxnId="{5FE79EEA-8ADE-44B9-B42C-7072FB6158B4}">
      <dgm:prSet/>
      <dgm:spPr/>
      <dgm:t>
        <a:bodyPr/>
        <a:lstStyle/>
        <a:p>
          <a:endParaRPr lang="pt-PT"/>
        </a:p>
      </dgm:t>
    </dgm:pt>
    <dgm:pt modelId="{CACA3B96-D78C-46D1-A8E6-56423411614C}">
      <dgm:prSet/>
      <dgm:spPr/>
      <dgm:t>
        <a:bodyPr/>
        <a:lstStyle/>
        <a:p>
          <a:r>
            <a:rPr lang="pt-PT" dirty="0" smtClean="0"/>
            <a:t>Participação económica dos membros</a:t>
          </a:r>
          <a:endParaRPr lang="pt-PT" dirty="0"/>
        </a:p>
      </dgm:t>
    </dgm:pt>
    <dgm:pt modelId="{6A510690-2BA1-4672-AA88-347CC73F2303}" type="parTrans" cxnId="{C3165BF9-35B3-4FCF-BCE2-FE64DACFD50C}">
      <dgm:prSet/>
      <dgm:spPr/>
      <dgm:t>
        <a:bodyPr/>
        <a:lstStyle/>
        <a:p>
          <a:endParaRPr lang="pt-PT"/>
        </a:p>
      </dgm:t>
    </dgm:pt>
    <dgm:pt modelId="{3DAA2426-CE28-4637-9A6A-E442D86E0D31}" type="sibTrans" cxnId="{C3165BF9-35B3-4FCF-BCE2-FE64DACFD50C}">
      <dgm:prSet/>
      <dgm:spPr/>
      <dgm:t>
        <a:bodyPr/>
        <a:lstStyle/>
        <a:p>
          <a:endParaRPr lang="pt-PT"/>
        </a:p>
      </dgm:t>
    </dgm:pt>
    <dgm:pt modelId="{1298CB22-A218-4236-9A68-58631CE77965}">
      <dgm:prSet/>
      <dgm:spPr/>
      <dgm:t>
        <a:bodyPr/>
        <a:lstStyle/>
        <a:p>
          <a:r>
            <a:rPr lang="pt-PT" dirty="0" smtClean="0"/>
            <a:t>Educação, Formação e informação</a:t>
          </a:r>
          <a:endParaRPr lang="pt-PT" dirty="0"/>
        </a:p>
      </dgm:t>
    </dgm:pt>
    <dgm:pt modelId="{30015C41-179C-48DE-B816-D1E3273CADB4}" type="parTrans" cxnId="{4FF93ACF-B74C-4847-887D-17C90A0C767D}">
      <dgm:prSet/>
      <dgm:spPr/>
      <dgm:t>
        <a:bodyPr/>
        <a:lstStyle/>
        <a:p>
          <a:endParaRPr lang="pt-PT"/>
        </a:p>
      </dgm:t>
    </dgm:pt>
    <dgm:pt modelId="{02697E0E-E85A-459B-BFB9-01838C3FE8B1}" type="sibTrans" cxnId="{4FF93ACF-B74C-4847-887D-17C90A0C767D}">
      <dgm:prSet/>
      <dgm:spPr/>
      <dgm:t>
        <a:bodyPr/>
        <a:lstStyle/>
        <a:p>
          <a:endParaRPr lang="pt-PT"/>
        </a:p>
      </dgm:t>
    </dgm:pt>
    <dgm:pt modelId="{EE2A0A08-51C1-48F2-9C4E-B3247407BC04}">
      <dgm:prSet/>
      <dgm:spPr/>
      <dgm:t>
        <a:bodyPr/>
        <a:lstStyle/>
        <a:p>
          <a:r>
            <a:rPr lang="pt-PT" dirty="0" smtClean="0"/>
            <a:t>Intercooperação</a:t>
          </a:r>
          <a:endParaRPr lang="pt-PT" dirty="0"/>
        </a:p>
      </dgm:t>
    </dgm:pt>
    <dgm:pt modelId="{F82A8F9B-5214-4980-A456-581E9435B277}" type="parTrans" cxnId="{BFFD06E5-121E-495E-90B6-9A316987DCD8}">
      <dgm:prSet/>
      <dgm:spPr/>
      <dgm:t>
        <a:bodyPr/>
        <a:lstStyle/>
        <a:p>
          <a:endParaRPr lang="pt-PT"/>
        </a:p>
      </dgm:t>
    </dgm:pt>
    <dgm:pt modelId="{FF229402-2D33-4B92-8360-9E238887EFF2}" type="sibTrans" cxnId="{BFFD06E5-121E-495E-90B6-9A316987DCD8}">
      <dgm:prSet/>
      <dgm:spPr/>
      <dgm:t>
        <a:bodyPr/>
        <a:lstStyle/>
        <a:p>
          <a:endParaRPr lang="pt-PT"/>
        </a:p>
      </dgm:t>
    </dgm:pt>
    <dgm:pt modelId="{4A52ADA2-FB96-4606-BD31-6B8363441866}">
      <dgm:prSet/>
      <dgm:spPr/>
      <dgm:t>
        <a:bodyPr/>
        <a:lstStyle/>
        <a:p>
          <a:r>
            <a:rPr lang="pt-PT" dirty="0" smtClean="0"/>
            <a:t>Interesse pela Comunidade</a:t>
          </a:r>
          <a:endParaRPr lang="pt-PT" dirty="0"/>
        </a:p>
      </dgm:t>
    </dgm:pt>
    <dgm:pt modelId="{AFEC1711-6840-496D-9A67-9AFE30B9657F}" type="parTrans" cxnId="{33C4794A-C0F7-4010-95B9-0605E1CE29E6}">
      <dgm:prSet/>
      <dgm:spPr/>
      <dgm:t>
        <a:bodyPr/>
        <a:lstStyle/>
        <a:p>
          <a:endParaRPr lang="pt-PT"/>
        </a:p>
      </dgm:t>
    </dgm:pt>
    <dgm:pt modelId="{13296957-F8C0-45EE-81C4-3531C36A35CA}" type="sibTrans" cxnId="{33C4794A-C0F7-4010-95B9-0605E1CE29E6}">
      <dgm:prSet/>
      <dgm:spPr/>
      <dgm:t>
        <a:bodyPr/>
        <a:lstStyle/>
        <a:p>
          <a:endParaRPr lang="pt-PT"/>
        </a:p>
      </dgm:t>
    </dgm:pt>
    <dgm:pt modelId="{D9D10E9D-E86D-4642-B1B5-956EAF42A492}">
      <dgm:prSet phldrT="[Texto]"/>
      <dgm:spPr/>
      <dgm:t>
        <a:bodyPr/>
        <a:lstStyle/>
        <a:p>
          <a:r>
            <a:rPr lang="pt-PT" dirty="0" smtClean="0"/>
            <a:t>Adesão livre e voluntária</a:t>
          </a:r>
          <a:endParaRPr lang="pt-PT" dirty="0"/>
        </a:p>
      </dgm:t>
    </dgm:pt>
    <dgm:pt modelId="{8849B2E4-C85A-4C5C-ABFD-73583B06D4E0}" type="sibTrans" cxnId="{15484DD1-F580-4F74-B443-DF9649557CB3}">
      <dgm:prSet/>
      <dgm:spPr/>
      <dgm:t>
        <a:bodyPr/>
        <a:lstStyle/>
        <a:p>
          <a:endParaRPr lang="pt-PT"/>
        </a:p>
      </dgm:t>
    </dgm:pt>
    <dgm:pt modelId="{604A0BC2-45A2-4F7E-ADAC-CE81D3DFCA5D}" type="parTrans" cxnId="{15484DD1-F580-4F74-B443-DF9649557CB3}">
      <dgm:prSet/>
      <dgm:spPr/>
      <dgm:t>
        <a:bodyPr/>
        <a:lstStyle/>
        <a:p>
          <a:endParaRPr lang="pt-PT"/>
        </a:p>
      </dgm:t>
    </dgm:pt>
    <dgm:pt modelId="{5DC9CDB6-5EA2-45F7-9E91-C296DB709710}" type="pres">
      <dgm:prSet presAssocID="{5BA7712A-5CE7-43F3-BB13-B60C390559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B93C595-C0AA-409A-953C-98C102C29BAA}" type="pres">
      <dgm:prSet presAssocID="{E179674B-AFD8-46DB-835E-AA929CAC7C3B}" presName="horFlow" presStyleCnt="0"/>
      <dgm:spPr/>
    </dgm:pt>
    <dgm:pt modelId="{EAA8CCC6-E8E2-40CA-ADC1-14F55A5C9D09}" type="pres">
      <dgm:prSet presAssocID="{E179674B-AFD8-46DB-835E-AA929CAC7C3B}" presName="bigChev" presStyleLbl="node1" presStyleIdx="0" presStyleCnt="1"/>
      <dgm:spPr/>
      <dgm:t>
        <a:bodyPr/>
        <a:lstStyle/>
        <a:p>
          <a:endParaRPr lang="pt-PT"/>
        </a:p>
      </dgm:t>
    </dgm:pt>
    <dgm:pt modelId="{C8247260-935A-4A0C-BC40-71A37E52B460}" type="pres">
      <dgm:prSet presAssocID="{604A0BC2-45A2-4F7E-ADAC-CE81D3DFCA5D}" presName="parTrans" presStyleCnt="0"/>
      <dgm:spPr/>
    </dgm:pt>
    <dgm:pt modelId="{12D4C7F5-9ACA-4943-8F82-8E4FDF8A0229}" type="pres">
      <dgm:prSet presAssocID="{D9D10E9D-E86D-4642-B1B5-956EAF42A492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B41F5D-DBB0-4961-8A7A-EDA5644037B2}" type="pres">
      <dgm:prSet presAssocID="{8849B2E4-C85A-4C5C-ABFD-73583B06D4E0}" presName="sibTrans" presStyleCnt="0"/>
      <dgm:spPr/>
    </dgm:pt>
    <dgm:pt modelId="{AF464A9D-06E6-44DF-80CF-DE103373E622}" type="pres">
      <dgm:prSet presAssocID="{EEDB05A4-90AF-47B7-86ED-3C7549067503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5B65EC-5559-4D12-A349-2A502D495726}" type="pres">
      <dgm:prSet presAssocID="{02E03BB6-0061-41E7-A7FA-285C2ADEF4D2}" presName="sibTrans" presStyleCnt="0"/>
      <dgm:spPr/>
    </dgm:pt>
    <dgm:pt modelId="{064AF31C-7190-4FEB-A32D-4826C6C697B8}" type="pres">
      <dgm:prSet presAssocID="{EE3F2713-F00E-44D3-A0BA-C2373FA5C034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3AE19B-BF64-495E-8B93-CB2471A095A1}" type="pres">
      <dgm:prSet presAssocID="{72281AA6-AD2F-48AB-A3B4-077CE66F24FF}" presName="sibTrans" presStyleCnt="0"/>
      <dgm:spPr/>
    </dgm:pt>
    <dgm:pt modelId="{F72618D1-33F5-4609-A573-5B34F42BB858}" type="pres">
      <dgm:prSet presAssocID="{CACA3B96-D78C-46D1-A8E6-56423411614C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E03679-6422-4446-9980-FAC3AD2E7AAF}" type="pres">
      <dgm:prSet presAssocID="{3DAA2426-CE28-4637-9A6A-E442D86E0D31}" presName="sibTrans" presStyleCnt="0"/>
      <dgm:spPr/>
    </dgm:pt>
    <dgm:pt modelId="{2C7A8FCC-7A58-4931-8189-8D11E5E64797}" type="pres">
      <dgm:prSet presAssocID="{1298CB22-A218-4236-9A68-58631CE77965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09568CB-8D5A-4A6F-9A40-BE90D545CEC6}" type="pres">
      <dgm:prSet presAssocID="{02697E0E-E85A-459B-BFB9-01838C3FE8B1}" presName="sibTrans" presStyleCnt="0"/>
      <dgm:spPr/>
    </dgm:pt>
    <dgm:pt modelId="{38E6851E-2C00-423F-BE63-CE50E7E259CC}" type="pres">
      <dgm:prSet presAssocID="{EE2A0A08-51C1-48F2-9C4E-B3247407BC04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91095C-9491-49B3-8382-92B66D819BBA}" type="pres">
      <dgm:prSet presAssocID="{FF229402-2D33-4B92-8360-9E238887EFF2}" presName="sibTrans" presStyleCnt="0"/>
      <dgm:spPr/>
    </dgm:pt>
    <dgm:pt modelId="{6998848C-B524-4F79-9F28-0311408FDA64}" type="pres">
      <dgm:prSet presAssocID="{4A52ADA2-FB96-4606-BD31-6B8363441866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FD06E5-121E-495E-90B6-9A316987DCD8}" srcId="{E179674B-AFD8-46DB-835E-AA929CAC7C3B}" destId="{EE2A0A08-51C1-48F2-9C4E-B3247407BC04}" srcOrd="5" destOrd="0" parTransId="{F82A8F9B-5214-4980-A456-581E9435B277}" sibTransId="{FF229402-2D33-4B92-8360-9E238887EFF2}"/>
    <dgm:cxn modelId="{15484DD1-F580-4F74-B443-DF9649557CB3}" srcId="{E179674B-AFD8-46DB-835E-AA929CAC7C3B}" destId="{D9D10E9D-E86D-4642-B1B5-956EAF42A492}" srcOrd="0" destOrd="0" parTransId="{604A0BC2-45A2-4F7E-ADAC-CE81D3DFCA5D}" sibTransId="{8849B2E4-C85A-4C5C-ABFD-73583B06D4E0}"/>
    <dgm:cxn modelId="{B79D4826-D64B-4857-8A87-27E503B60B9B}" srcId="{5BA7712A-5CE7-43F3-BB13-B60C390559AE}" destId="{E179674B-AFD8-46DB-835E-AA929CAC7C3B}" srcOrd="0" destOrd="0" parTransId="{5E6B06D8-B56D-4B56-A0F3-F20FFFA7101A}" sibTransId="{012D901A-E0E7-430A-9199-C151BC552049}"/>
    <dgm:cxn modelId="{DCE157BB-CBB6-4910-BA03-EA1A63512B24}" type="presOf" srcId="{EE2A0A08-51C1-48F2-9C4E-B3247407BC04}" destId="{38E6851E-2C00-423F-BE63-CE50E7E259CC}" srcOrd="0" destOrd="0" presId="urn:microsoft.com/office/officeart/2005/8/layout/lProcess3"/>
    <dgm:cxn modelId="{C3165BF9-35B3-4FCF-BCE2-FE64DACFD50C}" srcId="{E179674B-AFD8-46DB-835E-AA929CAC7C3B}" destId="{CACA3B96-D78C-46D1-A8E6-56423411614C}" srcOrd="3" destOrd="0" parTransId="{6A510690-2BA1-4672-AA88-347CC73F2303}" sibTransId="{3DAA2426-CE28-4637-9A6A-E442D86E0D31}"/>
    <dgm:cxn modelId="{91A0FEE4-006B-4263-A8D3-CA589868F1F9}" type="presOf" srcId="{D9D10E9D-E86D-4642-B1B5-956EAF42A492}" destId="{12D4C7F5-9ACA-4943-8F82-8E4FDF8A0229}" srcOrd="0" destOrd="0" presId="urn:microsoft.com/office/officeart/2005/8/layout/lProcess3"/>
    <dgm:cxn modelId="{09AC180E-B1BF-4A5A-9A88-ED3C3052CFD3}" type="presOf" srcId="{CACA3B96-D78C-46D1-A8E6-56423411614C}" destId="{F72618D1-33F5-4609-A573-5B34F42BB858}" srcOrd="0" destOrd="0" presId="urn:microsoft.com/office/officeart/2005/8/layout/lProcess3"/>
    <dgm:cxn modelId="{4FF93ACF-B74C-4847-887D-17C90A0C767D}" srcId="{E179674B-AFD8-46DB-835E-AA929CAC7C3B}" destId="{1298CB22-A218-4236-9A68-58631CE77965}" srcOrd="4" destOrd="0" parTransId="{30015C41-179C-48DE-B816-D1E3273CADB4}" sibTransId="{02697E0E-E85A-459B-BFB9-01838C3FE8B1}"/>
    <dgm:cxn modelId="{95E9E768-0364-4DB9-A317-5BEADAD16160}" srcId="{E179674B-AFD8-46DB-835E-AA929CAC7C3B}" destId="{EEDB05A4-90AF-47B7-86ED-3C7549067503}" srcOrd="1" destOrd="0" parTransId="{894C74C3-E05E-4C9B-8F1E-693731D62563}" sibTransId="{02E03BB6-0061-41E7-A7FA-285C2ADEF4D2}"/>
    <dgm:cxn modelId="{382B39A2-C8B2-4F2D-BB4B-5E40B89EE3B7}" type="presOf" srcId="{5BA7712A-5CE7-43F3-BB13-B60C390559AE}" destId="{5DC9CDB6-5EA2-45F7-9E91-C296DB709710}" srcOrd="0" destOrd="0" presId="urn:microsoft.com/office/officeart/2005/8/layout/lProcess3"/>
    <dgm:cxn modelId="{33C4794A-C0F7-4010-95B9-0605E1CE29E6}" srcId="{E179674B-AFD8-46DB-835E-AA929CAC7C3B}" destId="{4A52ADA2-FB96-4606-BD31-6B8363441866}" srcOrd="6" destOrd="0" parTransId="{AFEC1711-6840-496D-9A67-9AFE30B9657F}" sibTransId="{13296957-F8C0-45EE-81C4-3531C36A35CA}"/>
    <dgm:cxn modelId="{32F84C9C-1756-4F90-A188-B451D10C1A86}" type="presOf" srcId="{EE3F2713-F00E-44D3-A0BA-C2373FA5C034}" destId="{064AF31C-7190-4FEB-A32D-4826C6C697B8}" srcOrd="0" destOrd="0" presId="urn:microsoft.com/office/officeart/2005/8/layout/lProcess3"/>
    <dgm:cxn modelId="{5408383B-3516-4102-8E3C-FD979A13019A}" type="presOf" srcId="{1298CB22-A218-4236-9A68-58631CE77965}" destId="{2C7A8FCC-7A58-4931-8189-8D11E5E64797}" srcOrd="0" destOrd="0" presId="urn:microsoft.com/office/officeart/2005/8/layout/lProcess3"/>
    <dgm:cxn modelId="{649588D5-0BF6-4C02-8FC2-153F1F3FA0F7}" type="presOf" srcId="{4A52ADA2-FB96-4606-BD31-6B8363441866}" destId="{6998848C-B524-4F79-9F28-0311408FDA64}" srcOrd="0" destOrd="0" presId="urn:microsoft.com/office/officeart/2005/8/layout/lProcess3"/>
    <dgm:cxn modelId="{5FE79EEA-8ADE-44B9-B42C-7072FB6158B4}" srcId="{E179674B-AFD8-46DB-835E-AA929CAC7C3B}" destId="{EE3F2713-F00E-44D3-A0BA-C2373FA5C034}" srcOrd="2" destOrd="0" parTransId="{134A51FE-F554-4A9E-AD2D-904A359CFC2E}" sibTransId="{72281AA6-AD2F-48AB-A3B4-077CE66F24FF}"/>
    <dgm:cxn modelId="{79FC2D86-26BE-45FF-A2D9-269319CD137A}" type="presOf" srcId="{EEDB05A4-90AF-47B7-86ED-3C7549067503}" destId="{AF464A9D-06E6-44DF-80CF-DE103373E622}" srcOrd="0" destOrd="0" presId="urn:microsoft.com/office/officeart/2005/8/layout/lProcess3"/>
    <dgm:cxn modelId="{BB41E40E-8D6C-4E1A-922F-3CF25729FCDF}" type="presOf" srcId="{E179674B-AFD8-46DB-835E-AA929CAC7C3B}" destId="{EAA8CCC6-E8E2-40CA-ADC1-14F55A5C9D09}" srcOrd="0" destOrd="0" presId="urn:microsoft.com/office/officeart/2005/8/layout/lProcess3"/>
    <dgm:cxn modelId="{1DC113C1-03EB-4AAD-A2D0-AB762F74B32F}" type="presParOf" srcId="{5DC9CDB6-5EA2-45F7-9E91-C296DB709710}" destId="{BB93C595-C0AA-409A-953C-98C102C29BAA}" srcOrd="0" destOrd="0" presId="urn:microsoft.com/office/officeart/2005/8/layout/lProcess3"/>
    <dgm:cxn modelId="{2B649BC6-2F80-438A-B00D-C1F21B6CE325}" type="presParOf" srcId="{BB93C595-C0AA-409A-953C-98C102C29BAA}" destId="{EAA8CCC6-E8E2-40CA-ADC1-14F55A5C9D09}" srcOrd="0" destOrd="0" presId="urn:microsoft.com/office/officeart/2005/8/layout/lProcess3"/>
    <dgm:cxn modelId="{F4541F38-687D-4F1D-916D-F311004BA164}" type="presParOf" srcId="{BB93C595-C0AA-409A-953C-98C102C29BAA}" destId="{C8247260-935A-4A0C-BC40-71A37E52B460}" srcOrd="1" destOrd="0" presId="urn:microsoft.com/office/officeart/2005/8/layout/lProcess3"/>
    <dgm:cxn modelId="{FAAB4E94-76CA-4CFC-899E-1BA538C561E6}" type="presParOf" srcId="{BB93C595-C0AA-409A-953C-98C102C29BAA}" destId="{12D4C7F5-9ACA-4943-8F82-8E4FDF8A0229}" srcOrd="2" destOrd="0" presId="urn:microsoft.com/office/officeart/2005/8/layout/lProcess3"/>
    <dgm:cxn modelId="{3DDFE889-ADF5-4177-A636-BD48A059E47C}" type="presParOf" srcId="{BB93C595-C0AA-409A-953C-98C102C29BAA}" destId="{56B41F5D-DBB0-4961-8A7A-EDA5644037B2}" srcOrd="3" destOrd="0" presId="urn:microsoft.com/office/officeart/2005/8/layout/lProcess3"/>
    <dgm:cxn modelId="{CD28C55D-DDE3-495F-A52F-7E67D62D4890}" type="presParOf" srcId="{BB93C595-C0AA-409A-953C-98C102C29BAA}" destId="{AF464A9D-06E6-44DF-80CF-DE103373E622}" srcOrd="4" destOrd="0" presId="urn:microsoft.com/office/officeart/2005/8/layout/lProcess3"/>
    <dgm:cxn modelId="{BE6EE7B6-5377-45DA-ADBA-E7CA8A8D7536}" type="presParOf" srcId="{BB93C595-C0AA-409A-953C-98C102C29BAA}" destId="{5E5B65EC-5559-4D12-A349-2A502D495726}" srcOrd="5" destOrd="0" presId="urn:microsoft.com/office/officeart/2005/8/layout/lProcess3"/>
    <dgm:cxn modelId="{D883C5CC-80D9-44B4-B7EC-E1BAF742D641}" type="presParOf" srcId="{BB93C595-C0AA-409A-953C-98C102C29BAA}" destId="{064AF31C-7190-4FEB-A32D-4826C6C697B8}" srcOrd="6" destOrd="0" presId="urn:microsoft.com/office/officeart/2005/8/layout/lProcess3"/>
    <dgm:cxn modelId="{E0A23244-386D-43BE-9331-855765BC6868}" type="presParOf" srcId="{BB93C595-C0AA-409A-953C-98C102C29BAA}" destId="{243AE19B-BF64-495E-8B93-CB2471A095A1}" srcOrd="7" destOrd="0" presId="urn:microsoft.com/office/officeart/2005/8/layout/lProcess3"/>
    <dgm:cxn modelId="{14613BEC-0A0D-4B8A-BF4B-5F3D16E47378}" type="presParOf" srcId="{BB93C595-C0AA-409A-953C-98C102C29BAA}" destId="{F72618D1-33F5-4609-A573-5B34F42BB858}" srcOrd="8" destOrd="0" presId="urn:microsoft.com/office/officeart/2005/8/layout/lProcess3"/>
    <dgm:cxn modelId="{7B9C8CC9-495F-4AEF-9833-DDA8FAFB71EC}" type="presParOf" srcId="{BB93C595-C0AA-409A-953C-98C102C29BAA}" destId="{C2E03679-6422-4446-9980-FAC3AD2E7AAF}" srcOrd="9" destOrd="0" presId="urn:microsoft.com/office/officeart/2005/8/layout/lProcess3"/>
    <dgm:cxn modelId="{750A08A9-655B-465A-B067-1022090C49EA}" type="presParOf" srcId="{BB93C595-C0AA-409A-953C-98C102C29BAA}" destId="{2C7A8FCC-7A58-4931-8189-8D11E5E64797}" srcOrd="10" destOrd="0" presId="urn:microsoft.com/office/officeart/2005/8/layout/lProcess3"/>
    <dgm:cxn modelId="{379A75B4-C64B-4051-A5D5-BF1B53FED311}" type="presParOf" srcId="{BB93C595-C0AA-409A-953C-98C102C29BAA}" destId="{309568CB-8D5A-4A6F-9A40-BE90D545CEC6}" srcOrd="11" destOrd="0" presId="urn:microsoft.com/office/officeart/2005/8/layout/lProcess3"/>
    <dgm:cxn modelId="{7328FFD5-92C5-4203-8EC2-F0CB34E6D37E}" type="presParOf" srcId="{BB93C595-C0AA-409A-953C-98C102C29BAA}" destId="{38E6851E-2C00-423F-BE63-CE50E7E259CC}" srcOrd="12" destOrd="0" presId="urn:microsoft.com/office/officeart/2005/8/layout/lProcess3"/>
    <dgm:cxn modelId="{7289AAF0-830F-4DE3-AD1F-F0AC3483430B}" type="presParOf" srcId="{BB93C595-C0AA-409A-953C-98C102C29BAA}" destId="{7D91095C-9491-49B3-8382-92B66D819BBA}" srcOrd="13" destOrd="0" presId="urn:microsoft.com/office/officeart/2005/8/layout/lProcess3"/>
    <dgm:cxn modelId="{F2761397-7DFA-4C42-9A4D-3D7A2B6CA117}" type="presParOf" srcId="{BB93C595-C0AA-409A-953C-98C102C29BAA}" destId="{6998848C-B524-4F79-9F28-0311408FDA64}" srcOrd="1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2B339A-50E9-4AB7-A70D-D7A1866C877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730522-B6EE-4CB3-B448-61761EC28962}">
      <dgm:prSet phldrT="[Texto]"/>
      <dgm:spPr/>
      <dgm:t>
        <a:bodyPr/>
        <a:lstStyle/>
        <a:p>
          <a:pPr algn="ctr"/>
          <a:r>
            <a:rPr lang="pt-PT" dirty="0" smtClean="0"/>
            <a:t>Intervenção social</a:t>
          </a:r>
          <a:endParaRPr lang="pt-PT" dirty="0"/>
        </a:p>
      </dgm:t>
    </dgm:pt>
    <dgm:pt modelId="{2FE26EC1-9F54-4C94-8A3C-30FE1D98523A}" type="parTrans" cxnId="{CA47A487-3E23-4340-A501-3E00321F9C3C}">
      <dgm:prSet/>
      <dgm:spPr/>
      <dgm:t>
        <a:bodyPr/>
        <a:lstStyle/>
        <a:p>
          <a:pPr algn="ctr"/>
          <a:endParaRPr lang="pt-PT"/>
        </a:p>
      </dgm:t>
    </dgm:pt>
    <dgm:pt modelId="{D6259967-3B73-4685-A801-D2A43657EE61}" type="sibTrans" cxnId="{CA47A487-3E23-4340-A501-3E00321F9C3C}">
      <dgm:prSet/>
      <dgm:spPr/>
      <dgm:t>
        <a:bodyPr/>
        <a:lstStyle/>
        <a:p>
          <a:pPr algn="ctr"/>
          <a:endParaRPr lang="pt-PT"/>
        </a:p>
      </dgm:t>
    </dgm:pt>
    <dgm:pt modelId="{E15BFD92-5576-4BA0-8786-2CC5305BBA34}">
      <dgm:prSet phldrT="[Texto]"/>
      <dgm:spPr/>
      <dgm:t>
        <a:bodyPr/>
        <a:lstStyle/>
        <a:p>
          <a:pPr algn="ctr"/>
          <a:r>
            <a:rPr lang="pt-PT" dirty="0" smtClean="0"/>
            <a:t>Famílias</a:t>
          </a:r>
          <a:endParaRPr lang="pt-PT" dirty="0"/>
        </a:p>
      </dgm:t>
    </dgm:pt>
    <dgm:pt modelId="{0199F49C-62B8-490A-AD26-DAEAC7DCEA46}" type="parTrans" cxnId="{45839EAF-84A0-4065-AE49-620A6B850E2A}">
      <dgm:prSet/>
      <dgm:spPr/>
      <dgm:t>
        <a:bodyPr/>
        <a:lstStyle/>
        <a:p>
          <a:pPr algn="ctr"/>
          <a:endParaRPr lang="pt-PT"/>
        </a:p>
      </dgm:t>
    </dgm:pt>
    <dgm:pt modelId="{6B810FB3-3D04-4A1D-AD95-C399EB49140B}" type="sibTrans" cxnId="{45839EAF-84A0-4065-AE49-620A6B850E2A}">
      <dgm:prSet/>
      <dgm:spPr/>
      <dgm:t>
        <a:bodyPr/>
        <a:lstStyle/>
        <a:p>
          <a:pPr algn="ctr"/>
          <a:endParaRPr lang="pt-PT"/>
        </a:p>
      </dgm:t>
    </dgm:pt>
    <dgm:pt modelId="{07FE77A7-6D5B-4E20-B412-6B05BD934BF6}">
      <dgm:prSet phldrT="[Texto]"/>
      <dgm:spPr/>
      <dgm:t>
        <a:bodyPr/>
        <a:lstStyle/>
        <a:p>
          <a:pPr algn="ctr"/>
          <a:r>
            <a:rPr lang="pt-PT" dirty="0" smtClean="0"/>
            <a:t>Crianças e jovens</a:t>
          </a:r>
          <a:endParaRPr lang="pt-PT" dirty="0"/>
        </a:p>
      </dgm:t>
    </dgm:pt>
    <dgm:pt modelId="{51411E94-0A75-4780-9561-ECEA5642762B}" type="parTrans" cxnId="{ED8006E5-2015-45A6-AEE1-1CEF5FCE8F8E}">
      <dgm:prSet/>
      <dgm:spPr/>
      <dgm:t>
        <a:bodyPr/>
        <a:lstStyle/>
        <a:p>
          <a:pPr algn="ctr"/>
          <a:endParaRPr lang="pt-PT"/>
        </a:p>
      </dgm:t>
    </dgm:pt>
    <dgm:pt modelId="{E98E237D-EB32-48E6-AC45-D4A718CE780E}" type="sibTrans" cxnId="{ED8006E5-2015-45A6-AEE1-1CEF5FCE8F8E}">
      <dgm:prSet/>
      <dgm:spPr/>
      <dgm:t>
        <a:bodyPr/>
        <a:lstStyle/>
        <a:p>
          <a:pPr algn="ctr"/>
          <a:endParaRPr lang="pt-PT"/>
        </a:p>
      </dgm:t>
    </dgm:pt>
    <dgm:pt modelId="{54F68BD3-8534-4A0E-A349-28170B0D192B}">
      <dgm:prSet phldrT="[Texto]"/>
      <dgm:spPr/>
      <dgm:t>
        <a:bodyPr/>
        <a:lstStyle/>
        <a:p>
          <a:pPr algn="ctr"/>
          <a:r>
            <a:rPr lang="pt-PT" dirty="0" smtClean="0"/>
            <a:t>Idosos</a:t>
          </a:r>
          <a:endParaRPr lang="pt-PT" dirty="0"/>
        </a:p>
      </dgm:t>
    </dgm:pt>
    <dgm:pt modelId="{156A5BC7-75C1-4914-935B-81109EAAEB08}" type="parTrans" cxnId="{B3D4175A-2D3D-4083-A21B-585CF0F2EF0D}">
      <dgm:prSet/>
      <dgm:spPr/>
      <dgm:t>
        <a:bodyPr/>
        <a:lstStyle/>
        <a:p>
          <a:pPr algn="ctr"/>
          <a:endParaRPr lang="pt-PT"/>
        </a:p>
      </dgm:t>
    </dgm:pt>
    <dgm:pt modelId="{970CD8E5-F087-4D39-A476-019C7A80BAA6}" type="sibTrans" cxnId="{B3D4175A-2D3D-4083-A21B-585CF0F2EF0D}">
      <dgm:prSet/>
      <dgm:spPr/>
      <dgm:t>
        <a:bodyPr/>
        <a:lstStyle/>
        <a:p>
          <a:pPr algn="ctr"/>
          <a:endParaRPr lang="pt-PT"/>
        </a:p>
      </dgm:t>
    </dgm:pt>
    <dgm:pt modelId="{73723C12-536C-4186-B6D8-CA1B9BBBEFDB}">
      <dgm:prSet phldrT="[Texto]"/>
      <dgm:spPr/>
      <dgm:t>
        <a:bodyPr/>
        <a:lstStyle/>
        <a:p>
          <a:pPr algn="ctr"/>
          <a:r>
            <a:rPr lang="pt-PT" dirty="0" smtClean="0"/>
            <a:t>Incapacitados</a:t>
          </a:r>
          <a:endParaRPr lang="pt-PT" dirty="0"/>
        </a:p>
      </dgm:t>
    </dgm:pt>
    <dgm:pt modelId="{515BC256-C675-4DFA-A95B-42EA2BF56E20}" type="parTrans" cxnId="{A116C9FA-CC31-4F89-B405-079837B85EBD}">
      <dgm:prSet/>
      <dgm:spPr/>
      <dgm:t>
        <a:bodyPr/>
        <a:lstStyle/>
        <a:p>
          <a:pPr algn="ctr"/>
          <a:endParaRPr lang="pt-PT"/>
        </a:p>
      </dgm:t>
    </dgm:pt>
    <dgm:pt modelId="{04C257CB-3566-4BDB-9919-508CD517BE43}" type="sibTrans" cxnId="{A116C9FA-CC31-4F89-B405-079837B85EBD}">
      <dgm:prSet/>
      <dgm:spPr/>
      <dgm:t>
        <a:bodyPr/>
        <a:lstStyle/>
        <a:p>
          <a:pPr algn="ctr"/>
          <a:endParaRPr lang="pt-PT"/>
        </a:p>
      </dgm:t>
    </dgm:pt>
    <dgm:pt modelId="{F2070465-6D09-43BC-AEBC-74DC76880F82}">
      <dgm:prSet phldrT="[Texto]"/>
      <dgm:spPr/>
      <dgm:t>
        <a:bodyPr/>
        <a:lstStyle/>
        <a:p>
          <a:pPr algn="ctr"/>
          <a:r>
            <a:rPr lang="pt-PT" dirty="0" smtClean="0"/>
            <a:t>Desempregados</a:t>
          </a:r>
          <a:endParaRPr lang="pt-PT" dirty="0"/>
        </a:p>
      </dgm:t>
    </dgm:pt>
    <dgm:pt modelId="{32472755-E600-4F12-80C1-073AD104CC8A}" type="parTrans" cxnId="{BB9EC142-4D7A-43E1-A948-81477F4F84DE}">
      <dgm:prSet/>
      <dgm:spPr/>
      <dgm:t>
        <a:bodyPr/>
        <a:lstStyle/>
        <a:p>
          <a:pPr algn="ctr"/>
          <a:endParaRPr lang="pt-PT"/>
        </a:p>
      </dgm:t>
    </dgm:pt>
    <dgm:pt modelId="{244BE157-C6B2-4101-9DE2-34BB22DDC0D9}" type="sibTrans" cxnId="{BB9EC142-4D7A-43E1-A948-81477F4F84DE}">
      <dgm:prSet/>
      <dgm:spPr/>
      <dgm:t>
        <a:bodyPr/>
        <a:lstStyle/>
        <a:p>
          <a:pPr algn="ctr"/>
          <a:endParaRPr lang="pt-PT"/>
        </a:p>
      </dgm:t>
    </dgm:pt>
    <dgm:pt modelId="{47F5D376-5C47-45E9-B7D3-F9331488F6F2}">
      <dgm:prSet phldrT="[Texto]"/>
      <dgm:spPr/>
      <dgm:t>
        <a:bodyPr/>
        <a:lstStyle/>
        <a:p>
          <a:pPr algn="ctr"/>
          <a:r>
            <a:rPr lang="pt-PT" dirty="0" smtClean="0"/>
            <a:t>Outros grupos vulneráveis</a:t>
          </a:r>
          <a:endParaRPr lang="pt-PT" dirty="0"/>
        </a:p>
      </dgm:t>
    </dgm:pt>
    <dgm:pt modelId="{E2541381-3CE8-464F-B9F0-DB690010A605}" type="parTrans" cxnId="{C84357A5-D87A-4186-8E78-617E6EA33FF3}">
      <dgm:prSet/>
      <dgm:spPr/>
      <dgm:t>
        <a:bodyPr/>
        <a:lstStyle/>
        <a:p>
          <a:pPr algn="ctr"/>
          <a:endParaRPr lang="pt-PT"/>
        </a:p>
      </dgm:t>
    </dgm:pt>
    <dgm:pt modelId="{A9078B1D-C997-4BE8-B9BE-6ACA1D56FD7E}" type="sibTrans" cxnId="{C84357A5-D87A-4186-8E78-617E6EA33FF3}">
      <dgm:prSet/>
      <dgm:spPr/>
      <dgm:t>
        <a:bodyPr/>
        <a:lstStyle/>
        <a:p>
          <a:pPr algn="ctr"/>
          <a:endParaRPr lang="pt-PT"/>
        </a:p>
      </dgm:t>
    </dgm:pt>
    <dgm:pt modelId="{BADA02D8-FFAA-45A4-8937-A8E91EC15AC0}" type="pres">
      <dgm:prSet presAssocID="{B02B339A-50E9-4AB7-A70D-D7A1866C87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AACAB39-37A7-4F90-B434-87B0E2DBF681}" type="pres">
      <dgm:prSet presAssocID="{E8730522-B6EE-4CB3-B448-61761EC28962}" presName="centerShape" presStyleLbl="node0" presStyleIdx="0" presStyleCnt="1"/>
      <dgm:spPr/>
      <dgm:t>
        <a:bodyPr/>
        <a:lstStyle/>
        <a:p>
          <a:endParaRPr lang="pt-PT"/>
        </a:p>
      </dgm:t>
    </dgm:pt>
    <dgm:pt modelId="{76600BD1-E3E0-4DC9-B96F-51A488A13DDF}" type="pres">
      <dgm:prSet presAssocID="{0199F49C-62B8-490A-AD26-DAEAC7DCEA46}" presName="parTrans" presStyleLbl="sibTrans2D1" presStyleIdx="0" presStyleCnt="6"/>
      <dgm:spPr/>
      <dgm:t>
        <a:bodyPr/>
        <a:lstStyle/>
        <a:p>
          <a:endParaRPr lang="pt-PT"/>
        </a:p>
      </dgm:t>
    </dgm:pt>
    <dgm:pt modelId="{EE5AC9C8-89DD-45E3-A90B-AA92C89B1FA1}" type="pres">
      <dgm:prSet presAssocID="{0199F49C-62B8-490A-AD26-DAEAC7DCEA46}" presName="connectorText" presStyleLbl="sibTrans2D1" presStyleIdx="0" presStyleCnt="6"/>
      <dgm:spPr/>
      <dgm:t>
        <a:bodyPr/>
        <a:lstStyle/>
        <a:p>
          <a:endParaRPr lang="pt-PT"/>
        </a:p>
      </dgm:t>
    </dgm:pt>
    <dgm:pt modelId="{E6EA4169-4572-4CB3-863E-0FC42985BA27}" type="pres">
      <dgm:prSet presAssocID="{E15BFD92-5576-4BA0-8786-2CC5305BBA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D70236-BF21-4C26-B0AE-E375ADD2D0C0}" type="pres">
      <dgm:prSet presAssocID="{51411E94-0A75-4780-9561-ECEA5642762B}" presName="parTrans" presStyleLbl="sibTrans2D1" presStyleIdx="1" presStyleCnt="6"/>
      <dgm:spPr/>
      <dgm:t>
        <a:bodyPr/>
        <a:lstStyle/>
        <a:p>
          <a:endParaRPr lang="pt-PT"/>
        </a:p>
      </dgm:t>
    </dgm:pt>
    <dgm:pt modelId="{96D2FDFA-7FC2-46D4-A5C4-149E36E11B78}" type="pres">
      <dgm:prSet presAssocID="{51411E94-0A75-4780-9561-ECEA5642762B}" presName="connectorText" presStyleLbl="sibTrans2D1" presStyleIdx="1" presStyleCnt="6"/>
      <dgm:spPr/>
      <dgm:t>
        <a:bodyPr/>
        <a:lstStyle/>
        <a:p>
          <a:endParaRPr lang="pt-PT"/>
        </a:p>
      </dgm:t>
    </dgm:pt>
    <dgm:pt modelId="{F0A0CD8C-9A75-4B2E-B52B-CC5C19B82503}" type="pres">
      <dgm:prSet presAssocID="{07FE77A7-6D5B-4E20-B412-6B05BD934BF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A126CD-C78E-4C45-9CCB-F8A8E9AD5917}" type="pres">
      <dgm:prSet presAssocID="{156A5BC7-75C1-4914-935B-81109EAAEB08}" presName="parTrans" presStyleLbl="sibTrans2D1" presStyleIdx="2" presStyleCnt="6"/>
      <dgm:spPr/>
      <dgm:t>
        <a:bodyPr/>
        <a:lstStyle/>
        <a:p>
          <a:endParaRPr lang="pt-PT"/>
        </a:p>
      </dgm:t>
    </dgm:pt>
    <dgm:pt modelId="{3B544199-439D-472D-A7BF-F8F7603A2B33}" type="pres">
      <dgm:prSet presAssocID="{156A5BC7-75C1-4914-935B-81109EAAEB08}" presName="connectorText" presStyleLbl="sibTrans2D1" presStyleIdx="2" presStyleCnt="6"/>
      <dgm:spPr/>
      <dgm:t>
        <a:bodyPr/>
        <a:lstStyle/>
        <a:p>
          <a:endParaRPr lang="pt-PT"/>
        </a:p>
      </dgm:t>
    </dgm:pt>
    <dgm:pt modelId="{8E292861-9E3B-446C-BCF8-A9DFF7DE19BF}" type="pres">
      <dgm:prSet presAssocID="{54F68BD3-8534-4A0E-A349-28170B0D19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1B84E4-A886-4754-B4F7-C2AA38E72605}" type="pres">
      <dgm:prSet presAssocID="{515BC256-C675-4DFA-A95B-42EA2BF56E20}" presName="parTrans" presStyleLbl="sibTrans2D1" presStyleIdx="3" presStyleCnt="6"/>
      <dgm:spPr/>
      <dgm:t>
        <a:bodyPr/>
        <a:lstStyle/>
        <a:p>
          <a:endParaRPr lang="pt-PT"/>
        </a:p>
      </dgm:t>
    </dgm:pt>
    <dgm:pt modelId="{24956F4B-3B6F-4A20-BE5E-2E9B37C70F4D}" type="pres">
      <dgm:prSet presAssocID="{515BC256-C675-4DFA-A95B-42EA2BF56E20}" presName="connectorText" presStyleLbl="sibTrans2D1" presStyleIdx="3" presStyleCnt="6"/>
      <dgm:spPr/>
      <dgm:t>
        <a:bodyPr/>
        <a:lstStyle/>
        <a:p>
          <a:endParaRPr lang="pt-PT"/>
        </a:p>
      </dgm:t>
    </dgm:pt>
    <dgm:pt modelId="{0C209C72-6C8A-453D-BFE8-8ACDF564619C}" type="pres">
      <dgm:prSet presAssocID="{73723C12-536C-4186-B6D8-CA1B9BBBEF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165772-F531-4424-9E95-D4FD25683B2D}" type="pres">
      <dgm:prSet presAssocID="{32472755-E600-4F12-80C1-073AD104CC8A}" presName="parTrans" presStyleLbl="sibTrans2D1" presStyleIdx="4" presStyleCnt="6"/>
      <dgm:spPr/>
      <dgm:t>
        <a:bodyPr/>
        <a:lstStyle/>
        <a:p>
          <a:endParaRPr lang="pt-PT"/>
        </a:p>
      </dgm:t>
    </dgm:pt>
    <dgm:pt modelId="{3E8E3559-5AC5-4175-B4A5-E7E7E77CB837}" type="pres">
      <dgm:prSet presAssocID="{32472755-E600-4F12-80C1-073AD104CC8A}" presName="connectorText" presStyleLbl="sibTrans2D1" presStyleIdx="4" presStyleCnt="6"/>
      <dgm:spPr/>
      <dgm:t>
        <a:bodyPr/>
        <a:lstStyle/>
        <a:p>
          <a:endParaRPr lang="pt-PT"/>
        </a:p>
      </dgm:t>
    </dgm:pt>
    <dgm:pt modelId="{E29F9085-07B0-4321-A6D9-76AE9DB28D59}" type="pres">
      <dgm:prSet presAssocID="{F2070465-6D09-43BC-AEBC-74DC76880F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861CD0A-D2CC-41F6-A6B4-3F3151FD0CFE}" type="pres">
      <dgm:prSet presAssocID="{E2541381-3CE8-464F-B9F0-DB690010A605}" presName="parTrans" presStyleLbl="sibTrans2D1" presStyleIdx="5" presStyleCnt="6"/>
      <dgm:spPr/>
      <dgm:t>
        <a:bodyPr/>
        <a:lstStyle/>
        <a:p>
          <a:endParaRPr lang="pt-PT"/>
        </a:p>
      </dgm:t>
    </dgm:pt>
    <dgm:pt modelId="{B8411058-0291-4334-A30E-5A07EBEEEC70}" type="pres">
      <dgm:prSet presAssocID="{E2541381-3CE8-464F-B9F0-DB690010A605}" presName="connectorText" presStyleLbl="sibTrans2D1" presStyleIdx="5" presStyleCnt="6"/>
      <dgm:spPr/>
      <dgm:t>
        <a:bodyPr/>
        <a:lstStyle/>
        <a:p>
          <a:endParaRPr lang="pt-PT"/>
        </a:p>
      </dgm:t>
    </dgm:pt>
    <dgm:pt modelId="{89280052-A32A-4CA8-9979-97CB6E5CC59A}" type="pres">
      <dgm:prSet presAssocID="{47F5D376-5C47-45E9-B7D3-F9331488F6F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1032578-FBD4-4613-AF0D-F88E1BD0EFB1}" type="presOf" srcId="{156A5BC7-75C1-4914-935B-81109EAAEB08}" destId="{3B544199-439D-472D-A7BF-F8F7603A2B33}" srcOrd="1" destOrd="0" presId="urn:microsoft.com/office/officeart/2005/8/layout/radial5"/>
    <dgm:cxn modelId="{45839EAF-84A0-4065-AE49-620A6B850E2A}" srcId="{E8730522-B6EE-4CB3-B448-61761EC28962}" destId="{E15BFD92-5576-4BA0-8786-2CC5305BBA34}" srcOrd="0" destOrd="0" parTransId="{0199F49C-62B8-490A-AD26-DAEAC7DCEA46}" sibTransId="{6B810FB3-3D04-4A1D-AD95-C399EB49140B}"/>
    <dgm:cxn modelId="{C4A21AEE-78BD-45CE-8CFF-1ACEF6E0167F}" type="presOf" srcId="{E2541381-3CE8-464F-B9F0-DB690010A605}" destId="{5861CD0A-D2CC-41F6-A6B4-3F3151FD0CFE}" srcOrd="0" destOrd="0" presId="urn:microsoft.com/office/officeart/2005/8/layout/radial5"/>
    <dgm:cxn modelId="{21DE1F43-FEFA-45BE-9333-5A482C4413B3}" type="presOf" srcId="{32472755-E600-4F12-80C1-073AD104CC8A}" destId="{13165772-F531-4424-9E95-D4FD25683B2D}" srcOrd="0" destOrd="0" presId="urn:microsoft.com/office/officeart/2005/8/layout/radial5"/>
    <dgm:cxn modelId="{3DD9B94A-599C-46B4-B1CF-7EE8CBCE8034}" type="presOf" srcId="{B02B339A-50E9-4AB7-A70D-D7A1866C8773}" destId="{BADA02D8-FFAA-45A4-8937-A8E91EC15AC0}" srcOrd="0" destOrd="0" presId="urn:microsoft.com/office/officeart/2005/8/layout/radial5"/>
    <dgm:cxn modelId="{6210966E-A768-405C-9DB0-CBAC3DC78BC8}" type="presOf" srcId="{515BC256-C675-4DFA-A95B-42EA2BF56E20}" destId="{ED1B84E4-A886-4754-B4F7-C2AA38E72605}" srcOrd="0" destOrd="0" presId="urn:microsoft.com/office/officeart/2005/8/layout/radial5"/>
    <dgm:cxn modelId="{C84357A5-D87A-4186-8E78-617E6EA33FF3}" srcId="{E8730522-B6EE-4CB3-B448-61761EC28962}" destId="{47F5D376-5C47-45E9-B7D3-F9331488F6F2}" srcOrd="5" destOrd="0" parTransId="{E2541381-3CE8-464F-B9F0-DB690010A605}" sibTransId="{A9078B1D-C997-4BE8-B9BE-6ACA1D56FD7E}"/>
    <dgm:cxn modelId="{CA47A487-3E23-4340-A501-3E00321F9C3C}" srcId="{B02B339A-50E9-4AB7-A70D-D7A1866C8773}" destId="{E8730522-B6EE-4CB3-B448-61761EC28962}" srcOrd="0" destOrd="0" parTransId="{2FE26EC1-9F54-4C94-8A3C-30FE1D98523A}" sibTransId="{D6259967-3B73-4685-A801-D2A43657EE61}"/>
    <dgm:cxn modelId="{BB9EC142-4D7A-43E1-A948-81477F4F84DE}" srcId="{E8730522-B6EE-4CB3-B448-61761EC28962}" destId="{F2070465-6D09-43BC-AEBC-74DC76880F82}" srcOrd="4" destOrd="0" parTransId="{32472755-E600-4F12-80C1-073AD104CC8A}" sibTransId="{244BE157-C6B2-4101-9DE2-34BB22DDC0D9}"/>
    <dgm:cxn modelId="{9D7DBE30-CAFC-42B9-A1F0-8BD233DC3FB0}" type="presOf" srcId="{E15BFD92-5576-4BA0-8786-2CC5305BBA34}" destId="{E6EA4169-4572-4CB3-863E-0FC42985BA27}" srcOrd="0" destOrd="0" presId="urn:microsoft.com/office/officeart/2005/8/layout/radial5"/>
    <dgm:cxn modelId="{B3D4175A-2D3D-4083-A21B-585CF0F2EF0D}" srcId="{E8730522-B6EE-4CB3-B448-61761EC28962}" destId="{54F68BD3-8534-4A0E-A349-28170B0D192B}" srcOrd="2" destOrd="0" parTransId="{156A5BC7-75C1-4914-935B-81109EAAEB08}" sibTransId="{970CD8E5-F087-4D39-A476-019C7A80BAA6}"/>
    <dgm:cxn modelId="{C8F98A87-FAE6-4B00-8FBA-8A601BD1A62E}" type="presOf" srcId="{E8730522-B6EE-4CB3-B448-61761EC28962}" destId="{2AACAB39-37A7-4F90-B434-87B0E2DBF681}" srcOrd="0" destOrd="0" presId="urn:microsoft.com/office/officeart/2005/8/layout/radial5"/>
    <dgm:cxn modelId="{B5623B2F-232E-4401-8E9B-E90803E7D27D}" type="presOf" srcId="{0199F49C-62B8-490A-AD26-DAEAC7DCEA46}" destId="{EE5AC9C8-89DD-45E3-A90B-AA92C89B1FA1}" srcOrd="1" destOrd="0" presId="urn:microsoft.com/office/officeart/2005/8/layout/radial5"/>
    <dgm:cxn modelId="{321116FA-1A33-4929-8D91-C116FC658F9E}" type="presOf" srcId="{54F68BD3-8534-4A0E-A349-28170B0D192B}" destId="{8E292861-9E3B-446C-BCF8-A9DFF7DE19BF}" srcOrd="0" destOrd="0" presId="urn:microsoft.com/office/officeart/2005/8/layout/radial5"/>
    <dgm:cxn modelId="{C4E6FC04-1C90-4633-84A8-BF03B58308BB}" type="presOf" srcId="{E2541381-3CE8-464F-B9F0-DB690010A605}" destId="{B8411058-0291-4334-A30E-5A07EBEEEC70}" srcOrd="1" destOrd="0" presId="urn:microsoft.com/office/officeart/2005/8/layout/radial5"/>
    <dgm:cxn modelId="{09177FE8-76FF-4A97-81E6-D87FDB87D49E}" type="presOf" srcId="{0199F49C-62B8-490A-AD26-DAEAC7DCEA46}" destId="{76600BD1-E3E0-4DC9-B96F-51A488A13DDF}" srcOrd="0" destOrd="0" presId="urn:microsoft.com/office/officeart/2005/8/layout/radial5"/>
    <dgm:cxn modelId="{6F9FFE5B-3C6E-484D-AB85-9BE63F904796}" type="presOf" srcId="{515BC256-C675-4DFA-A95B-42EA2BF56E20}" destId="{24956F4B-3B6F-4A20-BE5E-2E9B37C70F4D}" srcOrd="1" destOrd="0" presId="urn:microsoft.com/office/officeart/2005/8/layout/radial5"/>
    <dgm:cxn modelId="{2F736BAF-8357-4E91-8877-206F7B5096C5}" type="presOf" srcId="{F2070465-6D09-43BC-AEBC-74DC76880F82}" destId="{E29F9085-07B0-4321-A6D9-76AE9DB28D59}" srcOrd="0" destOrd="0" presId="urn:microsoft.com/office/officeart/2005/8/layout/radial5"/>
    <dgm:cxn modelId="{7572AA5A-D30A-4B0C-A9EE-3035DBD0A502}" type="presOf" srcId="{32472755-E600-4F12-80C1-073AD104CC8A}" destId="{3E8E3559-5AC5-4175-B4A5-E7E7E77CB837}" srcOrd="1" destOrd="0" presId="urn:microsoft.com/office/officeart/2005/8/layout/radial5"/>
    <dgm:cxn modelId="{A116C9FA-CC31-4F89-B405-079837B85EBD}" srcId="{E8730522-B6EE-4CB3-B448-61761EC28962}" destId="{73723C12-536C-4186-B6D8-CA1B9BBBEFDB}" srcOrd="3" destOrd="0" parTransId="{515BC256-C675-4DFA-A95B-42EA2BF56E20}" sibTransId="{04C257CB-3566-4BDB-9919-508CD517BE43}"/>
    <dgm:cxn modelId="{DDAD0E1F-E90F-4531-A53F-A04FA9FD1B20}" type="presOf" srcId="{47F5D376-5C47-45E9-B7D3-F9331488F6F2}" destId="{89280052-A32A-4CA8-9979-97CB6E5CC59A}" srcOrd="0" destOrd="0" presId="urn:microsoft.com/office/officeart/2005/8/layout/radial5"/>
    <dgm:cxn modelId="{F47AB343-909A-49C3-9950-00EDF8141CAE}" type="presOf" srcId="{51411E94-0A75-4780-9561-ECEA5642762B}" destId="{96D2FDFA-7FC2-46D4-A5C4-149E36E11B78}" srcOrd="1" destOrd="0" presId="urn:microsoft.com/office/officeart/2005/8/layout/radial5"/>
    <dgm:cxn modelId="{ED8006E5-2015-45A6-AEE1-1CEF5FCE8F8E}" srcId="{E8730522-B6EE-4CB3-B448-61761EC28962}" destId="{07FE77A7-6D5B-4E20-B412-6B05BD934BF6}" srcOrd="1" destOrd="0" parTransId="{51411E94-0A75-4780-9561-ECEA5642762B}" sibTransId="{E98E237D-EB32-48E6-AC45-D4A718CE780E}"/>
    <dgm:cxn modelId="{7DC925CE-3FF5-4293-B86E-BC65F3C6F5FB}" type="presOf" srcId="{73723C12-536C-4186-B6D8-CA1B9BBBEFDB}" destId="{0C209C72-6C8A-453D-BFE8-8ACDF564619C}" srcOrd="0" destOrd="0" presId="urn:microsoft.com/office/officeart/2005/8/layout/radial5"/>
    <dgm:cxn modelId="{D5258274-4BA8-4148-9F3D-90BB3462EA08}" type="presOf" srcId="{156A5BC7-75C1-4914-935B-81109EAAEB08}" destId="{B0A126CD-C78E-4C45-9CCB-F8A8E9AD5917}" srcOrd="0" destOrd="0" presId="urn:microsoft.com/office/officeart/2005/8/layout/radial5"/>
    <dgm:cxn modelId="{9BD26207-F6E9-4522-9F58-99A44EEBBF11}" type="presOf" srcId="{51411E94-0A75-4780-9561-ECEA5642762B}" destId="{8CD70236-BF21-4C26-B0AE-E375ADD2D0C0}" srcOrd="0" destOrd="0" presId="urn:microsoft.com/office/officeart/2005/8/layout/radial5"/>
    <dgm:cxn modelId="{335D3866-EC2C-4188-922F-966DB5308C94}" type="presOf" srcId="{07FE77A7-6D5B-4E20-B412-6B05BD934BF6}" destId="{F0A0CD8C-9A75-4B2E-B52B-CC5C19B82503}" srcOrd="0" destOrd="0" presId="urn:microsoft.com/office/officeart/2005/8/layout/radial5"/>
    <dgm:cxn modelId="{594D1377-33C2-48E4-858D-F12531C5C5AB}" type="presParOf" srcId="{BADA02D8-FFAA-45A4-8937-A8E91EC15AC0}" destId="{2AACAB39-37A7-4F90-B434-87B0E2DBF681}" srcOrd="0" destOrd="0" presId="urn:microsoft.com/office/officeart/2005/8/layout/radial5"/>
    <dgm:cxn modelId="{C988F825-CCBD-4ECD-9BAD-7A4B50240187}" type="presParOf" srcId="{BADA02D8-FFAA-45A4-8937-A8E91EC15AC0}" destId="{76600BD1-E3E0-4DC9-B96F-51A488A13DDF}" srcOrd="1" destOrd="0" presId="urn:microsoft.com/office/officeart/2005/8/layout/radial5"/>
    <dgm:cxn modelId="{073F57A6-3E17-4C20-933A-5ADD37B59143}" type="presParOf" srcId="{76600BD1-E3E0-4DC9-B96F-51A488A13DDF}" destId="{EE5AC9C8-89DD-45E3-A90B-AA92C89B1FA1}" srcOrd="0" destOrd="0" presId="urn:microsoft.com/office/officeart/2005/8/layout/radial5"/>
    <dgm:cxn modelId="{9A692814-513A-44CD-81FD-D4889519F2FB}" type="presParOf" srcId="{BADA02D8-FFAA-45A4-8937-A8E91EC15AC0}" destId="{E6EA4169-4572-4CB3-863E-0FC42985BA27}" srcOrd="2" destOrd="0" presId="urn:microsoft.com/office/officeart/2005/8/layout/radial5"/>
    <dgm:cxn modelId="{63FDC3F1-C338-4771-B15B-52083862C412}" type="presParOf" srcId="{BADA02D8-FFAA-45A4-8937-A8E91EC15AC0}" destId="{8CD70236-BF21-4C26-B0AE-E375ADD2D0C0}" srcOrd="3" destOrd="0" presId="urn:microsoft.com/office/officeart/2005/8/layout/radial5"/>
    <dgm:cxn modelId="{421A304E-EE28-4C6E-9501-4CA3514C83A2}" type="presParOf" srcId="{8CD70236-BF21-4C26-B0AE-E375ADD2D0C0}" destId="{96D2FDFA-7FC2-46D4-A5C4-149E36E11B78}" srcOrd="0" destOrd="0" presId="urn:microsoft.com/office/officeart/2005/8/layout/radial5"/>
    <dgm:cxn modelId="{85E31B45-D136-4B4E-93BB-C7787E463739}" type="presParOf" srcId="{BADA02D8-FFAA-45A4-8937-A8E91EC15AC0}" destId="{F0A0CD8C-9A75-4B2E-B52B-CC5C19B82503}" srcOrd="4" destOrd="0" presId="urn:microsoft.com/office/officeart/2005/8/layout/radial5"/>
    <dgm:cxn modelId="{32E9E374-6469-47F8-B326-4F9A9AD1D4D9}" type="presParOf" srcId="{BADA02D8-FFAA-45A4-8937-A8E91EC15AC0}" destId="{B0A126CD-C78E-4C45-9CCB-F8A8E9AD5917}" srcOrd="5" destOrd="0" presId="urn:microsoft.com/office/officeart/2005/8/layout/radial5"/>
    <dgm:cxn modelId="{4243C344-105B-42B6-9EFE-6331A7CC4E40}" type="presParOf" srcId="{B0A126CD-C78E-4C45-9CCB-F8A8E9AD5917}" destId="{3B544199-439D-472D-A7BF-F8F7603A2B33}" srcOrd="0" destOrd="0" presId="urn:microsoft.com/office/officeart/2005/8/layout/radial5"/>
    <dgm:cxn modelId="{CC2C0EA4-2790-4536-83E3-E4393AAF5AD2}" type="presParOf" srcId="{BADA02D8-FFAA-45A4-8937-A8E91EC15AC0}" destId="{8E292861-9E3B-446C-BCF8-A9DFF7DE19BF}" srcOrd="6" destOrd="0" presId="urn:microsoft.com/office/officeart/2005/8/layout/radial5"/>
    <dgm:cxn modelId="{671B7CD2-A62B-4CCA-86B1-716E6E7F27CD}" type="presParOf" srcId="{BADA02D8-FFAA-45A4-8937-A8E91EC15AC0}" destId="{ED1B84E4-A886-4754-B4F7-C2AA38E72605}" srcOrd="7" destOrd="0" presId="urn:microsoft.com/office/officeart/2005/8/layout/radial5"/>
    <dgm:cxn modelId="{699A79CE-E683-4CB3-B4D7-58ED9E8FD45A}" type="presParOf" srcId="{ED1B84E4-A886-4754-B4F7-C2AA38E72605}" destId="{24956F4B-3B6F-4A20-BE5E-2E9B37C70F4D}" srcOrd="0" destOrd="0" presId="urn:microsoft.com/office/officeart/2005/8/layout/radial5"/>
    <dgm:cxn modelId="{D365DF66-EC5D-4CA3-AE7D-49CD02BCB8AD}" type="presParOf" srcId="{BADA02D8-FFAA-45A4-8937-A8E91EC15AC0}" destId="{0C209C72-6C8A-453D-BFE8-8ACDF564619C}" srcOrd="8" destOrd="0" presId="urn:microsoft.com/office/officeart/2005/8/layout/radial5"/>
    <dgm:cxn modelId="{A6FFC882-A7DD-48B5-BDCE-66D28818833B}" type="presParOf" srcId="{BADA02D8-FFAA-45A4-8937-A8E91EC15AC0}" destId="{13165772-F531-4424-9E95-D4FD25683B2D}" srcOrd="9" destOrd="0" presId="urn:microsoft.com/office/officeart/2005/8/layout/radial5"/>
    <dgm:cxn modelId="{F7C39343-C751-47CB-B439-AEC12A5D2FF1}" type="presParOf" srcId="{13165772-F531-4424-9E95-D4FD25683B2D}" destId="{3E8E3559-5AC5-4175-B4A5-E7E7E77CB837}" srcOrd="0" destOrd="0" presId="urn:microsoft.com/office/officeart/2005/8/layout/radial5"/>
    <dgm:cxn modelId="{31C812B9-BFF4-4843-84B0-349DE7A6207A}" type="presParOf" srcId="{BADA02D8-FFAA-45A4-8937-A8E91EC15AC0}" destId="{E29F9085-07B0-4321-A6D9-76AE9DB28D59}" srcOrd="10" destOrd="0" presId="urn:microsoft.com/office/officeart/2005/8/layout/radial5"/>
    <dgm:cxn modelId="{049AABF6-8AD9-4C50-B714-DCA586B4BA58}" type="presParOf" srcId="{BADA02D8-FFAA-45A4-8937-A8E91EC15AC0}" destId="{5861CD0A-D2CC-41F6-A6B4-3F3151FD0CFE}" srcOrd="11" destOrd="0" presId="urn:microsoft.com/office/officeart/2005/8/layout/radial5"/>
    <dgm:cxn modelId="{D80B83F8-A485-405A-AC98-5FDAF5B6073D}" type="presParOf" srcId="{5861CD0A-D2CC-41F6-A6B4-3F3151FD0CFE}" destId="{B8411058-0291-4334-A30E-5A07EBEEEC70}" srcOrd="0" destOrd="0" presId="urn:microsoft.com/office/officeart/2005/8/layout/radial5"/>
    <dgm:cxn modelId="{8C06D392-682C-4674-8695-60D84A062EF8}" type="presParOf" srcId="{BADA02D8-FFAA-45A4-8937-A8E91EC15AC0}" destId="{89280052-A32A-4CA8-9979-97CB6E5CC5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BD0EB5-9ABE-40D4-B758-C009D76AA27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1AEE440-7F67-4A7E-AC0B-BE0471C37CC7}">
      <dgm:prSet phldrT="[Texto]" custT="1"/>
      <dgm:spPr/>
      <dgm:t>
        <a:bodyPr/>
        <a:lstStyle/>
        <a:p>
          <a:pPr algn="ctr"/>
          <a:r>
            <a:rPr lang="pt-PT" sz="1800" dirty="0" smtClean="0"/>
            <a:t>Regimes contabilísticos</a:t>
          </a:r>
          <a:endParaRPr lang="pt-PT" sz="1800" dirty="0"/>
        </a:p>
      </dgm:t>
    </dgm:pt>
    <dgm:pt modelId="{95975155-005D-4ED7-8FA8-A827FF9EE165}" type="parTrans" cxnId="{FF1ECD0B-76B3-4AB9-9600-9945BC745B09}">
      <dgm:prSet/>
      <dgm:spPr/>
      <dgm:t>
        <a:bodyPr/>
        <a:lstStyle/>
        <a:p>
          <a:pPr algn="ctr"/>
          <a:endParaRPr lang="pt-PT"/>
        </a:p>
      </dgm:t>
    </dgm:pt>
    <dgm:pt modelId="{89ADB341-1ABC-451B-9560-205C5E97DD94}" type="sibTrans" cxnId="{FF1ECD0B-76B3-4AB9-9600-9945BC745B09}">
      <dgm:prSet/>
      <dgm:spPr/>
      <dgm:t>
        <a:bodyPr/>
        <a:lstStyle/>
        <a:p>
          <a:pPr algn="ctr"/>
          <a:endParaRPr lang="pt-PT"/>
        </a:p>
      </dgm:t>
    </dgm:pt>
    <dgm:pt modelId="{8687C491-B81F-44E1-9934-1A5994906639}">
      <dgm:prSet phldrT="[Texto]"/>
      <dgm:spPr/>
      <dgm:t>
        <a:bodyPr/>
        <a:lstStyle/>
        <a:p>
          <a:pPr algn="ctr"/>
          <a:r>
            <a:rPr lang="pt-PT" dirty="0" smtClean="0"/>
            <a:t>Cooperativas (em </a:t>
          </a:r>
          <a:r>
            <a:rPr lang="pt-PT" dirty="0" smtClean="0"/>
            <a:t>geral</a:t>
          </a:r>
          <a:r>
            <a:rPr lang="pt-PT" dirty="0" smtClean="0"/>
            <a:t>) =&gt; SNC</a:t>
          </a:r>
        </a:p>
        <a:p>
          <a:pPr algn="ctr"/>
          <a:r>
            <a:rPr lang="pt-PT" dirty="0" smtClean="0"/>
            <a:t> (mais abrangente/</a:t>
          </a:r>
          <a:r>
            <a:rPr lang="pt-PT" dirty="0" err="1" smtClean="0"/>
            <a:t>Soc</a:t>
          </a:r>
          <a:r>
            <a:rPr lang="pt-PT" dirty="0" smtClean="0"/>
            <a:t>. capitalistas)</a:t>
          </a:r>
          <a:endParaRPr lang="pt-PT" dirty="0"/>
        </a:p>
      </dgm:t>
    </dgm:pt>
    <dgm:pt modelId="{5B401924-1992-4831-9123-82CB69FDEAD2}" type="parTrans" cxnId="{B3298E53-AC63-48E5-9D9F-E76ABEA76B32}">
      <dgm:prSet/>
      <dgm:spPr/>
      <dgm:t>
        <a:bodyPr/>
        <a:lstStyle/>
        <a:p>
          <a:pPr algn="ctr"/>
          <a:endParaRPr lang="pt-PT"/>
        </a:p>
      </dgm:t>
    </dgm:pt>
    <dgm:pt modelId="{DEB6EF01-9BE3-4304-9BF1-D12743ACE2CC}" type="sibTrans" cxnId="{B3298E53-AC63-48E5-9D9F-E76ABEA76B32}">
      <dgm:prSet/>
      <dgm:spPr/>
      <dgm:t>
        <a:bodyPr/>
        <a:lstStyle/>
        <a:p>
          <a:pPr algn="ctr"/>
          <a:endParaRPr lang="pt-PT"/>
        </a:p>
      </dgm:t>
    </dgm:pt>
    <dgm:pt modelId="{E603A299-8932-4717-BBEF-832199E1D4AE}">
      <dgm:prSet phldrT="[Texto]" custT="1"/>
      <dgm:spPr/>
      <dgm:t>
        <a:bodyPr/>
        <a:lstStyle/>
        <a:p>
          <a:pPr algn="ctr"/>
          <a:r>
            <a:rPr lang="pt-PT" sz="1300" b="1" dirty="0" smtClean="0"/>
            <a:t>Demonstrações financeiras</a:t>
          </a:r>
          <a:r>
            <a:rPr lang="pt-PT" sz="1300" dirty="0" smtClean="0"/>
            <a:t>: </a:t>
          </a:r>
        </a:p>
        <a:p>
          <a:pPr algn="ctr"/>
          <a:r>
            <a:rPr lang="pt-PT" sz="1300" dirty="0" smtClean="0"/>
            <a:t>Balanço e DR</a:t>
          </a:r>
        </a:p>
      </dgm:t>
    </dgm:pt>
    <dgm:pt modelId="{61B1747B-FF66-4D8D-ADDC-FB78B0F76D17}" type="parTrans" cxnId="{B3772D03-D530-487C-9DAD-4B2F2CA51864}">
      <dgm:prSet/>
      <dgm:spPr/>
      <dgm:t>
        <a:bodyPr/>
        <a:lstStyle/>
        <a:p>
          <a:pPr algn="ctr"/>
          <a:endParaRPr lang="pt-PT"/>
        </a:p>
      </dgm:t>
    </dgm:pt>
    <dgm:pt modelId="{8351BD24-0359-44FA-A739-54C15EE6867E}" type="sibTrans" cxnId="{B3772D03-D530-487C-9DAD-4B2F2CA51864}">
      <dgm:prSet/>
      <dgm:spPr/>
      <dgm:t>
        <a:bodyPr/>
        <a:lstStyle/>
        <a:p>
          <a:pPr algn="ctr"/>
          <a:endParaRPr lang="pt-PT"/>
        </a:p>
      </dgm:t>
    </dgm:pt>
    <dgm:pt modelId="{F26F3045-E43A-4E2C-914D-BD9B2408C5E1}">
      <dgm:prSet phldrT="[Texto]" custT="1"/>
      <dgm:spPr/>
      <dgm:t>
        <a:bodyPr/>
        <a:lstStyle/>
        <a:p>
          <a:pPr algn="ctr"/>
          <a:r>
            <a:rPr lang="pt-PT" sz="1300" b="1" dirty="0" smtClean="0"/>
            <a:t>Relatório de Gestão </a:t>
          </a:r>
        </a:p>
        <a:p>
          <a:pPr algn="ctr"/>
          <a:r>
            <a:rPr lang="pt-PT" sz="1300" dirty="0" smtClean="0"/>
            <a:t>(</a:t>
          </a:r>
          <a:r>
            <a:rPr lang="pt-PT" sz="900" dirty="0" smtClean="0"/>
            <a:t>informação não meramente  financeira</a:t>
          </a:r>
          <a:r>
            <a:rPr lang="pt-PT" sz="1300" dirty="0" smtClean="0"/>
            <a:t>)</a:t>
          </a:r>
        </a:p>
        <a:p>
          <a:pPr algn="ctr"/>
          <a:r>
            <a:rPr lang="pt-PT" sz="1300" b="1" dirty="0" smtClean="0"/>
            <a:t>Proposta de aplicação de excedentes</a:t>
          </a:r>
          <a:endParaRPr lang="pt-PT" sz="1300" b="1" dirty="0"/>
        </a:p>
      </dgm:t>
    </dgm:pt>
    <dgm:pt modelId="{C4106EF2-5853-4065-B780-6F758CF3D299}" type="parTrans" cxnId="{FD9BC6EA-79F8-4BD8-8FBE-15BE7051D804}">
      <dgm:prSet/>
      <dgm:spPr/>
      <dgm:t>
        <a:bodyPr/>
        <a:lstStyle/>
        <a:p>
          <a:pPr algn="ctr"/>
          <a:endParaRPr lang="pt-PT"/>
        </a:p>
      </dgm:t>
    </dgm:pt>
    <dgm:pt modelId="{B67693F5-E69E-4529-9554-B88766316256}" type="sibTrans" cxnId="{FD9BC6EA-79F8-4BD8-8FBE-15BE7051D804}">
      <dgm:prSet/>
      <dgm:spPr/>
      <dgm:t>
        <a:bodyPr/>
        <a:lstStyle/>
        <a:p>
          <a:pPr algn="ctr"/>
          <a:endParaRPr lang="pt-PT"/>
        </a:p>
      </dgm:t>
    </dgm:pt>
    <dgm:pt modelId="{75425325-09E0-4520-A2D9-55FC4EE81565}">
      <dgm:prSet phldrT="[Texto]"/>
      <dgm:spPr/>
      <dgm:t>
        <a:bodyPr/>
        <a:lstStyle/>
        <a:p>
          <a:pPr algn="ctr"/>
          <a:r>
            <a:rPr lang="pt-PT" dirty="0" smtClean="0"/>
            <a:t>CSS </a:t>
          </a:r>
          <a:r>
            <a:rPr lang="pt-PT" dirty="0" smtClean="0"/>
            <a:t>(</a:t>
          </a:r>
          <a:r>
            <a:rPr lang="pt-PT" dirty="0" err="1" smtClean="0"/>
            <a:t>equiv</a:t>
          </a:r>
          <a:r>
            <a:rPr lang="pt-PT" dirty="0" smtClean="0"/>
            <a:t>. IPSS)=&gt; SNC-ESNL</a:t>
          </a:r>
          <a:endParaRPr lang="pt-PT" dirty="0"/>
        </a:p>
      </dgm:t>
    </dgm:pt>
    <dgm:pt modelId="{40816AF1-F590-4A41-AD1D-405593FCC872}" type="parTrans" cxnId="{7A816569-E8BD-42CE-93DD-4C9D90D13DAF}">
      <dgm:prSet/>
      <dgm:spPr/>
      <dgm:t>
        <a:bodyPr/>
        <a:lstStyle/>
        <a:p>
          <a:pPr algn="ctr"/>
          <a:endParaRPr lang="pt-PT"/>
        </a:p>
      </dgm:t>
    </dgm:pt>
    <dgm:pt modelId="{D51FA297-B892-471F-80CF-FB502F34FCD9}" type="sibTrans" cxnId="{7A816569-E8BD-42CE-93DD-4C9D90D13DAF}">
      <dgm:prSet/>
      <dgm:spPr/>
      <dgm:t>
        <a:bodyPr/>
        <a:lstStyle/>
        <a:p>
          <a:pPr algn="ctr"/>
          <a:endParaRPr lang="pt-PT"/>
        </a:p>
      </dgm:t>
    </dgm:pt>
    <dgm:pt modelId="{8663DAFC-8E53-4530-B29F-25F875B2FDF8}">
      <dgm:prSet phldrT="[Texto]" custT="1"/>
      <dgm:spPr/>
      <dgm:t>
        <a:bodyPr/>
        <a:lstStyle/>
        <a:p>
          <a:pPr algn="ctr"/>
          <a:r>
            <a:rPr lang="pt-PT" sz="900" dirty="0" smtClean="0"/>
            <a:t>Aplicável apenas a CSS com volume Vendas superiores a 150.000€/2 anos consecutivos; caso contrário aplicável o regime de caixa. </a:t>
          </a:r>
          <a:endParaRPr lang="pt-PT" sz="900" dirty="0"/>
        </a:p>
      </dgm:t>
    </dgm:pt>
    <dgm:pt modelId="{FA775359-5FF9-4842-A38F-D600603EAFCE}" type="parTrans" cxnId="{AA5C115F-90F4-4A84-BD23-1EBDAEA7A15A}">
      <dgm:prSet/>
      <dgm:spPr/>
      <dgm:t>
        <a:bodyPr/>
        <a:lstStyle/>
        <a:p>
          <a:pPr algn="ctr"/>
          <a:endParaRPr lang="pt-PT"/>
        </a:p>
      </dgm:t>
    </dgm:pt>
    <dgm:pt modelId="{6E94B29A-9FF7-41EC-A074-AACAA7C95F28}" type="sibTrans" cxnId="{AA5C115F-90F4-4A84-BD23-1EBDAEA7A15A}">
      <dgm:prSet/>
      <dgm:spPr/>
      <dgm:t>
        <a:bodyPr/>
        <a:lstStyle/>
        <a:p>
          <a:pPr algn="ctr"/>
          <a:endParaRPr lang="pt-PT"/>
        </a:p>
      </dgm:t>
    </dgm:pt>
    <dgm:pt modelId="{53278AA4-A0D8-4778-B7C5-226DBD492048}" type="pres">
      <dgm:prSet presAssocID="{2EBD0EB5-9ABE-40D4-B758-C009D76AA2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47F11193-C234-4CF1-8E69-56CB93277B1E}" type="pres">
      <dgm:prSet presAssocID="{01AEE440-7F67-4A7E-AC0B-BE0471C37CC7}" presName="vertOne" presStyleCnt="0"/>
      <dgm:spPr/>
    </dgm:pt>
    <dgm:pt modelId="{A96E19C7-A2B1-43D4-9177-5D29F2D2ECF4}" type="pres">
      <dgm:prSet presAssocID="{01AEE440-7F67-4A7E-AC0B-BE0471C37CC7}" presName="txOne" presStyleLbl="node0" presStyleIdx="0" presStyleCnt="1" custScaleX="97869" custScaleY="44061" custLinFactNeighborX="377" custLinFactNeighborY="1329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963587E-35BE-4AE1-908E-5CA67E6165B7}" type="pres">
      <dgm:prSet presAssocID="{01AEE440-7F67-4A7E-AC0B-BE0471C37CC7}" presName="parTransOne" presStyleCnt="0"/>
      <dgm:spPr/>
    </dgm:pt>
    <dgm:pt modelId="{1FE03970-CF1A-49FE-94D5-51FDC6367516}" type="pres">
      <dgm:prSet presAssocID="{01AEE440-7F67-4A7E-AC0B-BE0471C37CC7}" presName="horzOne" presStyleCnt="0"/>
      <dgm:spPr/>
    </dgm:pt>
    <dgm:pt modelId="{6E4B2787-31D9-4BEB-AC2F-F4CACFD2354E}" type="pres">
      <dgm:prSet presAssocID="{8687C491-B81F-44E1-9934-1A5994906639}" presName="vertTwo" presStyleCnt="0"/>
      <dgm:spPr/>
    </dgm:pt>
    <dgm:pt modelId="{7A11DBC6-FE1F-4CC4-8C38-AD451C57284D}" type="pres">
      <dgm:prSet presAssocID="{8687C491-B81F-44E1-9934-1A5994906639}" presName="txTwo" presStyleLbl="node2" presStyleIdx="0" presStyleCnt="2" custScaleX="105573" custScaleY="64742" custLinFactNeighborX="2234" custLinFactNeighborY="-553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48DD608-2A5E-4F7B-9761-D8146AB96973}" type="pres">
      <dgm:prSet presAssocID="{8687C491-B81F-44E1-9934-1A5994906639}" presName="parTransTwo" presStyleCnt="0"/>
      <dgm:spPr/>
    </dgm:pt>
    <dgm:pt modelId="{E5B46615-F46C-4C25-800E-4343F6980AF5}" type="pres">
      <dgm:prSet presAssocID="{8687C491-B81F-44E1-9934-1A5994906639}" presName="horzTwo" presStyleCnt="0"/>
      <dgm:spPr/>
    </dgm:pt>
    <dgm:pt modelId="{6B9B9E34-494D-4223-B3BF-FA718835E9EF}" type="pres">
      <dgm:prSet presAssocID="{E603A299-8932-4717-BBEF-832199E1D4AE}" presName="vertThree" presStyleCnt="0"/>
      <dgm:spPr/>
    </dgm:pt>
    <dgm:pt modelId="{F98222D5-7506-4720-9969-2EC982410E2C}" type="pres">
      <dgm:prSet presAssocID="{E603A299-8932-4717-BBEF-832199E1D4AE}" presName="txThree" presStyleLbl="node3" presStyleIdx="0" presStyleCnt="3" custScaleX="128384" custLinFactNeighborX="45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371EDFB-1F20-4CFC-9725-25CFE5AD75CE}" type="pres">
      <dgm:prSet presAssocID="{E603A299-8932-4717-BBEF-832199E1D4AE}" presName="horzThree" presStyleCnt="0"/>
      <dgm:spPr/>
    </dgm:pt>
    <dgm:pt modelId="{C1831D52-840B-48D9-90AF-7C71369FDFDC}" type="pres">
      <dgm:prSet presAssocID="{8351BD24-0359-44FA-A739-54C15EE6867E}" presName="sibSpaceThree" presStyleCnt="0"/>
      <dgm:spPr/>
    </dgm:pt>
    <dgm:pt modelId="{FCFA5FBD-6A19-4059-BAE6-90FF69FB617D}" type="pres">
      <dgm:prSet presAssocID="{F26F3045-E43A-4E2C-914D-BD9B2408C5E1}" presName="vertThree" presStyleCnt="0"/>
      <dgm:spPr/>
    </dgm:pt>
    <dgm:pt modelId="{4B340CB1-151C-4684-BEDA-297A73E472E2}" type="pres">
      <dgm:prSet presAssocID="{F26F3045-E43A-4E2C-914D-BD9B2408C5E1}" presName="txThree" presStyleLbl="node3" presStyleIdx="1" presStyleCnt="3" custScaleX="142238" custLinFactNeighborX="1074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78DBE43-851C-47B1-ACA4-D48F4036CF7B}" type="pres">
      <dgm:prSet presAssocID="{F26F3045-E43A-4E2C-914D-BD9B2408C5E1}" presName="horzThree" presStyleCnt="0"/>
      <dgm:spPr/>
    </dgm:pt>
    <dgm:pt modelId="{5BCA9B62-6DCF-4BBD-88AC-827B9A79666C}" type="pres">
      <dgm:prSet presAssocID="{DEB6EF01-9BE3-4304-9BF1-D12743ACE2CC}" presName="sibSpaceTwo" presStyleCnt="0"/>
      <dgm:spPr/>
    </dgm:pt>
    <dgm:pt modelId="{79B3BD7A-A159-44BD-9E74-6FA5AEA6FC8C}" type="pres">
      <dgm:prSet presAssocID="{75425325-09E0-4520-A2D9-55FC4EE81565}" presName="vertTwo" presStyleCnt="0"/>
      <dgm:spPr/>
    </dgm:pt>
    <dgm:pt modelId="{C2318745-C692-4ABA-9185-85C1B108FE1D}" type="pres">
      <dgm:prSet presAssocID="{75425325-09E0-4520-A2D9-55FC4EE81565}" presName="txTwo" presStyleLbl="node2" presStyleIdx="1" presStyleCnt="2" custScaleY="6353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7C4811-6FDB-4321-8909-627421C178C8}" type="pres">
      <dgm:prSet presAssocID="{75425325-09E0-4520-A2D9-55FC4EE81565}" presName="parTransTwo" presStyleCnt="0"/>
      <dgm:spPr/>
    </dgm:pt>
    <dgm:pt modelId="{6E96EB9B-8E2B-4CFD-9BE8-43DF520E4D42}" type="pres">
      <dgm:prSet presAssocID="{75425325-09E0-4520-A2D9-55FC4EE81565}" presName="horzTwo" presStyleCnt="0"/>
      <dgm:spPr/>
    </dgm:pt>
    <dgm:pt modelId="{84BBE312-B7B0-47D7-B4E7-08F30E3FA010}" type="pres">
      <dgm:prSet presAssocID="{8663DAFC-8E53-4530-B29F-25F875B2FDF8}" presName="vertThree" presStyleCnt="0"/>
      <dgm:spPr/>
    </dgm:pt>
    <dgm:pt modelId="{C7F4A1F1-996A-41FC-A752-9A9FB9C697DB}" type="pres">
      <dgm:prSet presAssocID="{8663DAFC-8E53-4530-B29F-25F875B2FDF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A228700-D95F-4E6E-93FD-0F13358642BF}" type="pres">
      <dgm:prSet presAssocID="{8663DAFC-8E53-4530-B29F-25F875B2FDF8}" presName="horzThree" presStyleCnt="0"/>
      <dgm:spPr/>
    </dgm:pt>
  </dgm:ptLst>
  <dgm:cxnLst>
    <dgm:cxn modelId="{7A816569-E8BD-42CE-93DD-4C9D90D13DAF}" srcId="{01AEE440-7F67-4A7E-AC0B-BE0471C37CC7}" destId="{75425325-09E0-4520-A2D9-55FC4EE81565}" srcOrd="1" destOrd="0" parTransId="{40816AF1-F590-4A41-AD1D-405593FCC872}" sibTransId="{D51FA297-B892-471F-80CF-FB502F34FCD9}"/>
    <dgm:cxn modelId="{FF1ECD0B-76B3-4AB9-9600-9945BC745B09}" srcId="{2EBD0EB5-9ABE-40D4-B758-C009D76AA27C}" destId="{01AEE440-7F67-4A7E-AC0B-BE0471C37CC7}" srcOrd="0" destOrd="0" parTransId="{95975155-005D-4ED7-8FA8-A827FF9EE165}" sibTransId="{89ADB341-1ABC-451B-9560-205C5E97DD94}"/>
    <dgm:cxn modelId="{7DA8676F-AE3B-4F5B-AE40-3E6174E08F75}" type="presOf" srcId="{2EBD0EB5-9ABE-40D4-B758-C009D76AA27C}" destId="{53278AA4-A0D8-4778-B7C5-226DBD492048}" srcOrd="0" destOrd="0" presId="urn:microsoft.com/office/officeart/2005/8/layout/hierarchy4"/>
    <dgm:cxn modelId="{84BE621B-2D98-40FC-850F-9A511E0EE855}" type="presOf" srcId="{8663DAFC-8E53-4530-B29F-25F875B2FDF8}" destId="{C7F4A1F1-996A-41FC-A752-9A9FB9C697DB}" srcOrd="0" destOrd="0" presId="urn:microsoft.com/office/officeart/2005/8/layout/hierarchy4"/>
    <dgm:cxn modelId="{AA5C115F-90F4-4A84-BD23-1EBDAEA7A15A}" srcId="{75425325-09E0-4520-A2D9-55FC4EE81565}" destId="{8663DAFC-8E53-4530-B29F-25F875B2FDF8}" srcOrd="0" destOrd="0" parTransId="{FA775359-5FF9-4842-A38F-D600603EAFCE}" sibTransId="{6E94B29A-9FF7-41EC-A074-AACAA7C95F28}"/>
    <dgm:cxn modelId="{FD9BC6EA-79F8-4BD8-8FBE-15BE7051D804}" srcId="{8687C491-B81F-44E1-9934-1A5994906639}" destId="{F26F3045-E43A-4E2C-914D-BD9B2408C5E1}" srcOrd="1" destOrd="0" parTransId="{C4106EF2-5853-4065-B780-6F758CF3D299}" sibTransId="{B67693F5-E69E-4529-9554-B88766316256}"/>
    <dgm:cxn modelId="{B3772D03-D530-487C-9DAD-4B2F2CA51864}" srcId="{8687C491-B81F-44E1-9934-1A5994906639}" destId="{E603A299-8932-4717-BBEF-832199E1D4AE}" srcOrd="0" destOrd="0" parTransId="{61B1747B-FF66-4D8D-ADDC-FB78B0F76D17}" sibTransId="{8351BD24-0359-44FA-A739-54C15EE6867E}"/>
    <dgm:cxn modelId="{B3298E53-AC63-48E5-9D9F-E76ABEA76B32}" srcId="{01AEE440-7F67-4A7E-AC0B-BE0471C37CC7}" destId="{8687C491-B81F-44E1-9934-1A5994906639}" srcOrd="0" destOrd="0" parTransId="{5B401924-1992-4831-9123-82CB69FDEAD2}" sibTransId="{DEB6EF01-9BE3-4304-9BF1-D12743ACE2CC}"/>
    <dgm:cxn modelId="{25B13A56-4D83-482F-8707-EC0255135749}" type="presOf" srcId="{01AEE440-7F67-4A7E-AC0B-BE0471C37CC7}" destId="{A96E19C7-A2B1-43D4-9177-5D29F2D2ECF4}" srcOrd="0" destOrd="0" presId="urn:microsoft.com/office/officeart/2005/8/layout/hierarchy4"/>
    <dgm:cxn modelId="{EE46C87F-C5FF-458B-9730-2DEB54232DD0}" type="presOf" srcId="{75425325-09E0-4520-A2D9-55FC4EE81565}" destId="{C2318745-C692-4ABA-9185-85C1B108FE1D}" srcOrd="0" destOrd="0" presId="urn:microsoft.com/office/officeart/2005/8/layout/hierarchy4"/>
    <dgm:cxn modelId="{F50B6E18-9CD1-4B51-9F8E-3B989016BB04}" type="presOf" srcId="{8687C491-B81F-44E1-9934-1A5994906639}" destId="{7A11DBC6-FE1F-4CC4-8C38-AD451C57284D}" srcOrd="0" destOrd="0" presId="urn:microsoft.com/office/officeart/2005/8/layout/hierarchy4"/>
    <dgm:cxn modelId="{7E31AFFF-A4D9-4111-B798-FE6D620A208B}" type="presOf" srcId="{F26F3045-E43A-4E2C-914D-BD9B2408C5E1}" destId="{4B340CB1-151C-4684-BEDA-297A73E472E2}" srcOrd="0" destOrd="0" presId="urn:microsoft.com/office/officeart/2005/8/layout/hierarchy4"/>
    <dgm:cxn modelId="{130F83B3-AF6B-4FF9-8CDB-5853AC29523F}" type="presOf" srcId="{E603A299-8932-4717-BBEF-832199E1D4AE}" destId="{F98222D5-7506-4720-9969-2EC982410E2C}" srcOrd="0" destOrd="0" presId="urn:microsoft.com/office/officeart/2005/8/layout/hierarchy4"/>
    <dgm:cxn modelId="{800D179E-DA28-4EC7-9648-00577AEB59F5}" type="presParOf" srcId="{53278AA4-A0D8-4778-B7C5-226DBD492048}" destId="{47F11193-C234-4CF1-8E69-56CB93277B1E}" srcOrd="0" destOrd="0" presId="urn:microsoft.com/office/officeart/2005/8/layout/hierarchy4"/>
    <dgm:cxn modelId="{DA69158D-5EB8-492E-9710-877A4BCA97E2}" type="presParOf" srcId="{47F11193-C234-4CF1-8E69-56CB93277B1E}" destId="{A96E19C7-A2B1-43D4-9177-5D29F2D2ECF4}" srcOrd="0" destOrd="0" presId="urn:microsoft.com/office/officeart/2005/8/layout/hierarchy4"/>
    <dgm:cxn modelId="{A75E85A6-49B7-461E-970D-4FC26A9DC5F9}" type="presParOf" srcId="{47F11193-C234-4CF1-8E69-56CB93277B1E}" destId="{6963587E-35BE-4AE1-908E-5CA67E6165B7}" srcOrd="1" destOrd="0" presId="urn:microsoft.com/office/officeart/2005/8/layout/hierarchy4"/>
    <dgm:cxn modelId="{5E6FC7C1-B088-40FC-882C-1E2E6FBEF776}" type="presParOf" srcId="{47F11193-C234-4CF1-8E69-56CB93277B1E}" destId="{1FE03970-CF1A-49FE-94D5-51FDC6367516}" srcOrd="2" destOrd="0" presId="urn:microsoft.com/office/officeart/2005/8/layout/hierarchy4"/>
    <dgm:cxn modelId="{D48D4340-FB07-4678-97F8-96327D3037E8}" type="presParOf" srcId="{1FE03970-CF1A-49FE-94D5-51FDC6367516}" destId="{6E4B2787-31D9-4BEB-AC2F-F4CACFD2354E}" srcOrd="0" destOrd="0" presId="urn:microsoft.com/office/officeart/2005/8/layout/hierarchy4"/>
    <dgm:cxn modelId="{08665386-B879-40C3-A5DE-FFE0BE9F8312}" type="presParOf" srcId="{6E4B2787-31D9-4BEB-AC2F-F4CACFD2354E}" destId="{7A11DBC6-FE1F-4CC4-8C38-AD451C57284D}" srcOrd="0" destOrd="0" presId="urn:microsoft.com/office/officeart/2005/8/layout/hierarchy4"/>
    <dgm:cxn modelId="{66C633F8-612B-4B47-B88A-6C2BC517342A}" type="presParOf" srcId="{6E4B2787-31D9-4BEB-AC2F-F4CACFD2354E}" destId="{948DD608-2A5E-4F7B-9761-D8146AB96973}" srcOrd="1" destOrd="0" presId="urn:microsoft.com/office/officeart/2005/8/layout/hierarchy4"/>
    <dgm:cxn modelId="{9A1D24BB-898D-47B9-A930-D371B61FEAE2}" type="presParOf" srcId="{6E4B2787-31D9-4BEB-AC2F-F4CACFD2354E}" destId="{E5B46615-F46C-4C25-800E-4343F6980AF5}" srcOrd="2" destOrd="0" presId="urn:microsoft.com/office/officeart/2005/8/layout/hierarchy4"/>
    <dgm:cxn modelId="{49FC77D2-3B08-4A5E-93DA-A0ED2F4D6073}" type="presParOf" srcId="{E5B46615-F46C-4C25-800E-4343F6980AF5}" destId="{6B9B9E34-494D-4223-B3BF-FA718835E9EF}" srcOrd="0" destOrd="0" presId="urn:microsoft.com/office/officeart/2005/8/layout/hierarchy4"/>
    <dgm:cxn modelId="{0BEA9BB4-49FA-47EA-B198-330A2E088875}" type="presParOf" srcId="{6B9B9E34-494D-4223-B3BF-FA718835E9EF}" destId="{F98222D5-7506-4720-9969-2EC982410E2C}" srcOrd="0" destOrd="0" presId="urn:microsoft.com/office/officeart/2005/8/layout/hierarchy4"/>
    <dgm:cxn modelId="{36F955B4-DF63-486F-914A-A9BAFDE8EA88}" type="presParOf" srcId="{6B9B9E34-494D-4223-B3BF-FA718835E9EF}" destId="{2371EDFB-1F20-4CFC-9725-25CFE5AD75CE}" srcOrd="1" destOrd="0" presId="urn:microsoft.com/office/officeart/2005/8/layout/hierarchy4"/>
    <dgm:cxn modelId="{789B815B-8224-4A42-9AB3-DD0F723F1E3C}" type="presParOf" srcId="{E5B46615-F46C-4C25-800E-4343F6980AF5}" destId="{C1831D52-840B-48D9-90AF-7C71369FDFDC}" srcOrd="1" destOrd="0" presId="urn:microsoft.com/office/officeart/2005/8/layout/hierarchy4"/>
    <dgm:cxn modelId="{3F4B764D-0876-4FE8-B8F0-848CF6C42A2C}" type="presParOf" srcId="{E5B46615-F46C-4C25-800E-4343F6980AF5}" destId="{FCFA5FBD-6A19-4059-BAE6-90FF69FB617D}" srcOrd="2" destOrd="0" presId="urn:microsoft.com/office/officeart/2005/8/layout/hierarchy4"/>
    <dgm:cxn modelId="{A85EB619-940C-4584-99E6-76320792B6CE}" type="presParOf" srcId="{FCFA5FBD-6A19-4059-BAE6-90FF69FB617D}" destId="{4B340CB1-151C-4684-BEDA-297A73E472E2}" srcOrd="0" destOrd="0" presId="urn:microsoft.com/office/officeart/2005/8/layout/hierarchy4"/>
    <dgm:cxn modelId="{EDE4BD73-B965-4B4E-AB2B-5DA5E4CDAA72}" type="presParOf" srcId="{FCFA5FBD-6A19-4059-BAE6-90FF69FB617D}" destId="{A78DBE43-851C-47B1-ACA4-D48F4036CF7B}" srcOrd="1" destOrd="0" presId="urn:microsoft.com/office/officeart/2005/8/layout/hierarchy4"/>
    <dgm:cxn modelId="{13BEDEE9-14FF-45D2-B213-25CE451660CC}" type="presParOf" srcId="{1FE03970-CF1A-49FE-94D5-51FDC6367516}" destId="{5BCA9B62-6DCF-4BBD-88AC-827B9A79666C}" srcOrd="1" destOrd="0" presId="urn:microsoft.com/office/officeart/2005/8/layout/hierarchy4"/>
    <dgm:cxn modelId="{A862D357-EA2B-4280-8261-F6E841192627}" type="presParOf" srcId="{1FE03970-CF1A-49FE-94D5-51FDC6367516}" destId="{79B3BD7A-A159-44BD-9E74-6FA5AEA6FC8C}" srcOrd="2" destOrd="0" presId="urn:microsoft.com/office/officeart/2005/8/layout/hierarchy4"/>
    <dgm:cxn modelId="{2FE2A98C-726A-4BDB-9B15-87DE46B5FC27}" type="presParOf" srcId="{79B3BD7A-A159-44BD-9E74-6FA5AEA6FC8C}" destId="{C2318745-C692-4ABA-9185-85C1B108FE1D}" srcOrd="0" destOrd="0" presId="urn:microsoft.com/office/officeart/2005/8/layout/hierarchy4"/>
    <dgm:cxn modelId="{1F87B2B9-3B01-4B90-A472-EB176BD2DE55}" type="presParOf" srcId="{79B3BD7A-A159-44BD-9E74-6FA5AEA6FC8C}" destId="{297C4811-6FDB-4321-8909-627421C178C8}" srcOrd="1" destOrd="0" presId="urn:microsoft.com/office/officeart/2005/8/layout/hierarchy4"/>
    <dgm:cxn modelId="{81FCEBA9-46A2-4DED-B23B-4D4290D0A5D9}" type="presParOf" srcId="{79B3BD7A-A159-44BD-9E74-6FA5AEA6FC8C}" destId="{6E96EB9B-8E2B-4CFD-9BE8-43DF520E4D42}" srcOrd="2" destOrd="0" presId="urn:microsoft.com/office/officeart/2005/8/layout/hierarchy4"/>
    <dgm:cxn modelId="{123C1C4E-5E8E-4DD3-8ADB-797606956FED}" type="presParOf" srcId="{6E96EB9B-8E2B-4CFD-9BE8-43DF520E4D42}" destId="{84BBE312-B7B0-47D7-B4E7-08F30E3FA010}" srcOrd="0" destOrd="0" presId="urn:microsoft.com/office/officeart/2005/8/layout/hierarchy4"/>
    <dgm:cxn modelId="{FF5564AD-1ACA-4A37-9384-E0B155F50E6B}" type="presParOf" srcId="{84BBE312-B7B0-47D7-B4E7-08F30E3FA010}" destId="{C7F4A1F1-996A-41FC-A752-9A9FB9C697DB}" srcOrd="0" destOrd="0" presId="urn:microsoft.com/office/officeart/2005/8/layout/hierarchy4"/>
    <dgm:cxn modelId="{A44BCC53-67FA-4A5E-9290-033CCBFC08BE}" type="presParOf" srcId="{84BBE312-B7B0-47D7-B4E7-08F30E3FA010}" destId="{3A228700-D95F-4E6E-93FD-0F13358642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2829D0-A52B-42F1-A29E-3EAF053D01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FAE345C-7DAB-4101-AB1F-98564EFE1921}">
      <dgm:prSet phldrT="[Texto]" custT="1"/>
      <dgm:spPr/>
      <dgm:t>
        <a:bodyPr/>
        <a:lstStyle/>
        <a:p>
          <a:pPr algn="l"/>
          <a:r>
            <a:rPr lang="pt-PT" sz="2000" b="1" dirty="0" smtClean="0">
              <a:solidFill>
                <a:schemeClr val="tx1"/>
              </a:solidFill>
            </a:rPr>
            <a:t>Relatório de Gestão</a:t>
          </a:r>
          <a:endParaRPr lang="pt-PT" sz="2000" dirty="0" smtClean="0">
            <a:solidFill>
              <a:schemeClr val="tx1"/>
            </a:solidFill>
          </a:endParaRPr>
        </a:p>
        <a:p>
          <a:pPr algn="just"/>
          <a:endParaRPr lang="pt-PT" sz="2000" dirty="0" smtClean="0"/>
        </a:p>
        <a:p>
          <a:pPr algn="just"/>
          <a:endParaRPr lang="pt-PT" sz="2000" dirty="0" smtClean="0"/>
        </a:p>
        <a:p>
          <a:pPr algn="l"/>
          <a:r>
            <a:rPr lang="pt-PT" sz="1600" dirty="0" smtClean="0"/>
            <a:t>Estrutura e conteúdo </a:t>
          </a:r>
          <a:r>
            <a:rPr lang="pt-PT" sz="2000" dirty="0" smtClean="0">
              <a:sym typeface="Wingdings" panose="05000000000000000000" pitchFamily="2" charset="2"/>
            </a:rPr>
            <a:t> </a:t>
          </a:r>
        </a:p>
        <a:p>
          <a:pPr algn="just"/>
          <a:endParaRPr lang="pt-PT" sz="2000" dirty="0" smtClean="0">
            <a:sym typeface="Wingdings" panose="05000000000000000000" pitchFamily="2" charset="2"/>
          </a:endParaRPr>
        </a:p>
        <a:p>
          <a:pPr algn="l"/>
          <a:r>
            <a:rPr lang="pt-PT" sz="1600" dirty="0" smtClean="0">
              <a:sym typeface="Wingdings" panose="05000000000000000000" pitchFamily="2" charset="2"/>
            </a:rPr>
            <a:t>Conhecimento dinâmico da cooperativa</a:t>
          </a:r>
          <a:endParaRPr lang="pt-PT" sz="1600" dirty="0"/>
        </a:p>
      </dgm:t>
    </dgm:pt>
    <dgm:pt modelId="{16C30084-BB01-48B0-8378-B7D371E96D22}" type="parTrans" cxnId="{11A7913A-5D17-4C03-9523-2B295AD1EAA4}">
      <dgm:prSet/>
      <dgm:spPr/>
      <dgm:t>
        <a:bodyPr/>
        <a:lstStyle/>
        <a:p>
          <a:pPr algn="just"/>
          <a:endParaRPr lang="pt-PT"/>
        </a:p>
      </dgm:t>
    </dgm:pt>
    <dgm:pt modelId="{6E1F59FF-2D7D-48E4-BD8F-11D38CBE90C0}" type="sibTrans" cxnId="{11A7913A-5D17-4C03-9523-2B295AD1EAA4}">
      <dgm:prSet/>
      <dgm:spPr/>
      <dgm:t>
        <a:bodyPr/>
        <a:lstStyle/>
        <a:p>
          <a:pPr algn="just"/>
          <a:endParaRPr lang="pt-PT"/>
        </a:p>
      </dgm:t>
    </dgm:pt>
    <dgm:pt modelId="{1A804224-A9C9-4699-B659-ECE13E5E7BA3}">
      <dgm:prSet phldrT="[Texto]" custT="1"/>
      <dgm:spPr/>
      <dgm:t>
        <a:bodyPr/>
        <a:lstStyle/>
        <a:p>
          <a:pPr algn="just"/>
          <a:r>
            <a:rPr lang="pt-PT" sz="1400" b="1" dirty="0" smtClean="0"/>
            <a:t>Aspetos gerais </a:t>
          </a:r>
          <a:r>
            <a:rPr lang="pt-PT" sz="1400" b="0" dirty="0" smtClean="0"/>
            <a:t>de gestão</a:t>
          </a:r>
          <a:endParaRPr lang="pt-PT" sz="1400" dirty="0"/>
        </a:p>
      </dgm:t>
    </dgm:pt>
    <dgm:pt modelId="{B8191FBA-45AA-45E3-AFAE-5138BCC09D1F}" type="parTrans" cxnId="{594F6E64-09D7-47FB-A39D-4736C32825EC}">
      <dgm:prSet/>
      <dgm:spPr/>
      <dgm:t>
        <a:bodyPr/>
        <a:lstStyle/>
        <a:p>
          <a:pPr algn="just"/>
          <a:endParaRPr lang="pt-PT"/>
        </a:p>
      </dgm:t>
    </dgm:pt>
    <dgm:pt modelId="{3F898B63-5729-40C3-B514-2EDD52B3C061}" type="sibTrans" cxnId="{594F6E64-09D7-47FB-A39D-4736C32825EC}">
      <dgm:prSet/>
      <dgm:spPr/>
      <dgm:t>
        <a:bodyPr/>
        <a:lstStyle/>
        <a:p>
          <a:pPr algn="just"/>
          <a:endParaRPr lang="pt-PT"/>
        </a:p>
      </dgm:t>
    </dgm:pt>
    <dgm:pt modelId="{FEDDFF01-D6D6-47BD-B01C-33DDCF2B9DE2}">
      <dgm:prSet phldrT="[Texto]" custT="1"/>
      <dgm:spPr/>
      <dgm:t>
        <a:bodyPr/>
        <a:lstStyle/>
        <a:p>
          <a:pPr algn="just"/>
          <a:r>
            <a:rPr lang="pt-PT" sz="1400" b="1" dirty="0" smtClean="0"/>
            <a:t>Aspetos específicos </a:t>
          </a:r>
          <a:r>
            <a:rPr lang="pt-PT" sz="1400" b="0" dirty="0" smtClean="0"/>
            <a:t>sobre o seu património</a:t>
          </a:r>
          <a:r>
            <a:rPr lang="pt-PT" sz="1400" b="1" dirty="0" smtClean="0"/>
            <a:t>. </a:t>
          </a:r>
          <a:endParaRPr lang="pt-PT" sz="1400" dirty="0"/>
        </a:p>
      </dgm:t>
    </dgm:pt>
    <dgm:pt modelId="{4095949F-215F-40F9-B055-A6F0F4DEFEA2}" type="parTrans" cxnId="{4C2627A7-18B7-4C39-A7BF-D64193839258}">
      <dgm:prSet/>
      <dgm:spPr/>
      <dgm:t>
        <a:bodyPr/>
        <a:lstStyle/>
        <a:p>
          <a:pPr algn="just"/>
          <a:endParaRPr lang="pt-PT"/>
        </a:p>
      </dgm:t>
    </dgm:pt>
    <dgm:pt modelId="{C6F3A9C7-9128-4213-8D59-4A5DC0353B30}" type="sibTrans" cxnId="{4C2627A7-18B7-4C39-A7BF-D64193839258}">
      <dgm:prSet/>
      <dgm:spPr/>
      <dgm:t>
        <a:bodyPr/>
        <a:lstStyle/>
        <a:p>
          <a:pPr algn="just"/>
          <a:endParaRPr lang="pt-PT"/>
        </a:p>
      </dgm:t>
    </dgm:pt>
    <dgm:pt modelId="{54F08B9A-2409-401B-A583-6A6489A69AF4}">
      <dgm:prSet phldrT="[Texto]" custT="1"/>
      <dgm:spPr/>
      <dgm:t>
        <a:bodyPr/>
        <a:lstStyle/>
        <a:p>
          <a:pPr algn="just"/>
          <a:r>
            <a:rPr lang="en-US" sz="1400" b="1" dirty="0" err="1" smtClean="0"/>
            <a:t>Análise</a:t>
          </a:r>
          <a:r>
            <a:rPr lang="en-US" sz="1400" b="1" dirty="0" smtClean="0"/>
            <a:t> do </a:t>
          </a:r>
          <a:r>
            <a:rPr lang="en-US" sz="1400" b="1" dirty="0" err="1" smtClean="0"/>
            <a:t>negócio</a:t>
          </a:r>
          <a:r>
            <a:rPr lang="en-US" sz="1400" b="1" dirty="0" smtClean="0"/>
            <a:t> </a:t>
          </a:r>
          <a:r>
            <a:rPr lang="en-US" sz="1400" dirty="0" smtClean="0"/>
            <a:t>(</a:t>
          </a:r>
          <a:r>
            <a:rPr lang="en-US" sz="1400" dirty="0" err="1" smtClean="0"/>
            <a:t>evolução</a:t>
          </a:r>
          <a:r>
            <a:rPr lang="en-US" sz="1400" dirty="0" smtClean="0"/>
            <a:t> e </a:t>
          </a:r>
          <a:r>
            <a:rPr lang="en-US" sz="1400" dirty="0" err="1" smtClean="0"/>
            <a:t>desenvolvimento</a:t>
          </a:r>
          <a:r>
            <a:rPr lang="en-US" sz="1400" dirty="0" smtClean="0"/>
            <a:t> </a:t>
          </a:r>
          <a:r>
            <a:rPr lang="en-US" sz="1400" dirty="0" err="1" smtClean="0"/>
            <a:t>espectável</a:t>
          </a:r>
          <a:r>
            <a:rPr lang="en-US" sz="1400" dirty="0" smtClean="0"/>
            <a:t>); </a:t>
          </a:r>
        </a:p>
        <a:p>
          <a:pPr algn="just"/>
          <a:r>
            <a:rPr lang="en-US" sz="1400" b="1" dirty="0" err="1" smtClean="0"/>
            <a:t>Resultados</a:t>
          </a:r>
          <a:r>
            <a:rPr lang="en-US" sz="1400" b="1" dirty="0" smtClean="0"/>
            <a:t> </a:t>
          </a:r>
          <a:r>
            <a:rPr lang="en-US" sz="1400" dirty="0" smtClean="0"/>
            <a:t>e </a:t>
          </a:r>
          <a:r>
            <a:rPr lang="en-US" sz="1400" b="1" dirty="0" err="1" smtClean="0"/>
            <a:t>situação</a:t>
          </a:r>
          <a:r>
            <a:rPr lang="en-US" sz="1400" b="1" dirty="0" smtClean="0"/>
            <a:t> </a:t>
          </a:r>
          <a:r>
            <a:rPr lang="en-US" sz="1400" b="1" dirty="0" err="1" smtClean="0"/>
            <a:t>financeira</a:t>
          </a:r>
          <a:r>
            <a:rPr lang="en-US" sz="1400" dirty="0" smtClean="0"/>
            <a:t>;</a:t>
          </a:r>
        </a:p>
        <a:p>
          <a:pPr algn="just"/>
          <a:r>
            <a:rPr lang="en-US" sz="1400" b="1" dirty="0" err="1" smtClean="0"/>
            <a:t>Principais</a:t>
          </a:r>
          <a:r>
            <a:rPr lang="en-US" sz="1400" b="1" dirty="0" smtClean="0"/>
            <a:t> </a:t>
          </a:r>
          <a:r>
            <a:rPr lang="en-US" sz="1400" b="1" dirty="0" err="1" smtClean="0"/>
            <a:t>riscos</a:t>
          </a:r>
          <a:r>
            <a:rPr lang="en-US" sz="1400" b="1" dirty="0" smtClean="0"/>
            <a:t> e </a:t>
          </a:r>
          <a:r>
            <a:rPr lang="en-US" sz="1400" b="1" dirty="0" err="1" smtClean="0"/>
            <a:t>incertezas</a:t>
          </a:r>
          <a:r>
            <a:rPr lang="en-US" sz="1400" b="1" dirty="0" smtClean="0"/>
            <a:t>.</a:t>
          </a:r>
          <a:endParaRPr lang="pt-PT" sz="1400" dirty="0"/>
        </a:p>
      </dgm:t>
    </dgm:pt>
    <dgm:pt modelId="{C1075344-77F4-4BA8-89E9-E7259F12D4FE}" type="parTrans" cxnId="{2C6AA42B-48F0-48A6-8D3A-55D58EDDB921}">
      <dgm:prSet/>
      <dgm:spPr/>
      <dgm:t>
        <a:bodyPr/>
        <a:lstStyle/>
        <a:p>
          <a:pPr algn="just"/>
          <a:endParaRPr lang="pt-PT"/>
        </a:p>
      </dgm:t>
    </dgm:pt>
    <dgm:pt modelId="{828447DE-6181-43A7-B51D-5FEA021AB1A8}" type="sibTrans" cxnId="{2C6AA42B-48F0-48A6-8D3A-55D58EDDB921}">
      <dgm:prSet/>
      <dgm:spPr/>
      <dgm:t>
        <a:bodyPr/>
        <a:lstStyle/>
        <a:p>
          <a:pPr algn="just"/>
          <a:endParaRPr lang="pt-PT"/>
        </a:p>
      </dgm:t>
    </dgm:pt>
    <dgm:pt modelId="{3B5B82D3-2D03-4597-86B5-49D8BCF09A1E}">
      <dgm:prSet phldrT="[Texto]" custT="1"/>
      <dgm:spPr/>
      <dgm:t>
        <a:bodyPr/>
        <a:lstStyle/>
        <a:p>
          <a:pPr algn="just"/>
          <a:r>
            <a:rPr lang="pt-PT" sz="1400" b="1" dirty="0" smtClean="0"/>
            <a:t>Aspetos financeiros e não-financeiros</a:t>
          </a:r>
          <a:r>
            <a:rPr lang="pt-PT" sz="1400" dirty="0" smtClean="0"/>
            <a:t>: volume de negócios da cooperativa (com membros e com terceiros); </a:t>
          </a:r>
        </a:p>
        <a:p>
          <a:pPr algn="just"/>
          <a:r>
            <a:rPr lang="en-US" sz="1400" dirty="0" err="1" smtClean="0"/>
            <a:t>Resultados</a:t>
          </a:r>
          <a:r>
            <a:rPr lang="en-US" sz="1400" dirty="0" smtClean="0"/>
            <a:t> das </a:t>
          </a:r>
          <a:r>
            <a:rPr lang="en-US" sz="1400" dirty="0" err="1" smtClean="0"/>
            <a:t>subsidiárias</a:t>
          </a:r>
          <a:r>
            <a:rPr lang="en-US" sz="1400" dirty="0" smtClean="0"/>
            <a:t>; </a:t>
          </a:r>
        </a:p>
        <a:p>
          <a:pPr algn="just"/>
          <a:r>
            <a:rPr lang="en-US" sz="1400" dirty="0" err="1" smtClean="0"/>
            <a:t>Composição</a:t>
          </a:r>
          <a:r>
            <a:rPr lang="en-US" sz="1400" dirty="0" smtClean="0"/>
            <a:t> e </a:t>
          </a:r>
          <a:r>
            <a:rPr lang="en-US" sz="1400" dirty="0" err="1" smtClean="0"/>
            <a:t>classificação</a:t>
          </a:r>
          <a:r>
            <a:rPr lang="en-US" sz="1400" dirty="0" smtClean="0"/>
            <a:t> dos </a:t>
          </a:r>
          <a:r>
            <a:rPr lang="en-US" sz="1400" dirty="0" err="1" smtClean="0"/>
            <a:t>ativos</a:t>
          </a:r>
          <a:r>
            <a:rPr lang="en-US" sz="1400" dirty="0" smtClean="0"/>
            <a:t>; </a:t>
          </a:r>
        </a:p>
        <a:p>
          <a:pPr algn="just"/>
          <a:r>
            <a:rPr lang="en-US" sz="1400" dirty="0" err="1" smtClean="0"/>
            <a:t>Resultados</a:t>
          </a:r>
          <a:r>
            <a:rPr lang="en-US" sz="1400" dirty="0" smtClean="0"/>
            <a:t> </a:t>
          </a:r>
          <a:r>
            <a:rPr lang="en-US" sz="1400" dirty="0" err="1" smtClean="0"/>
            <a:t>económicos</a:t>
          </a:r>
          <a:r>
            <a:rPr lang="en-US" sz="1400" dirty="0" smtClean="0"/>
            <a:t> / </a:t>
          </a:r>
          <a:r>
            <a:rPr lang="en-US" sz="1400" dirty="0" err="1" smtClean="0"/>
            <a:t>angariação</a:t>
          </a:r>
          <a:r>
            <a:rPr lang="en-US" sz="1400" dirty="0" smtClean="0"/>
            <a:t> e </a:t>
          </a:r>
          <a:r>
            <a:rPr lang="en-US" sz="1400" dirty="0" err="1" smtClean="0"/>
            <a:t>alocação</a:t>
          </a:r>
          <a:r>
            <a:rPr lang="en-US" sz="1400" dirty="0" smtClean="0"/>
            <a:t> de </a:t>
          </a:r>
          <a:r>
            <a:rPr lang="en-US" sz="1400" dirty="0" err="1" smtClean="0"/>
            <a:t>fundos</a:t>
          </a:r>
          <a:r>
            <a:rPr lang="en-US" sz="1400" dirty="0" smtClean="0"/>
            <a:t>; </a:t>
          </a:r>
        </a:p>
        <a:p>
          <a:pPr algn="just"/>
          <a:r>
            <a:rPr lang="en-US" sz="1400" dirty="0" err="1" smtClean="0"/>
            <a:t>Reservas</a:t>
          </a:r>
          <a:r>
            <a:rPr lang="en-US" sz="1400" dirty="0" smtClean="0"/>
            <a:t> (</a:t>
          </a:r>
          <a:r>
            <a:rPr lang="en-US" sz="1400" dirty="0" err="1" smtClean="0"/>
            <a:t>repartíveis</a:t>
          </a:r>
          <a:r>
            <a:rPr lang="en-US" sz="1400" dirty="0" smtClean="0"/>
            <a:t> e </a:t>
          </a:r>
          <a:r>
            <a:rPr lang="en-US" sz="1400" dirty="0" err="1" smtClean="0"/>
            <a:t>irrepartíveis</a:t>
          </a:r>
          <a:r>
            <a:rPr lang="en-US" sz="1400" dirty="0" smtClean="0"/>
            <a:t>); </a:t>
          </a:r>
        </a:p>
        <a:p>
          <a:pPr algn="just"/>
          <a:r>
            <a:rPr lang="en-US" sz="1400" dirty="0" smtClean="0"/>
            <a:t>Sustentabilidade </a:t>
          </a:r>
          <a:r>
            <a:rPr lang="en-US" sz="1400" dirty="0" err="1" smtClean="0"/>
            <a:t>económica</a:t>
          </a:r>
          <a:r>
            <a:rPr lang="en-US" sz="1400" dirty="0" smtClean="0"/>
            <a:t> da </a:t>
          </a:r>
          <a:r>
            <a:rPr lang="en-US" sz="1400" dirty="0" err="1" smtClean="0"/>
            <a:t>cooperativa</a:t>
          </a:r>
          <a:r>
            <a:rPr lang="en-US" sz="1400" dirty="0" smtClean="0"/>
            <a:t>; </a:t>
          </a:r>
        </a:p>
        <a:p>
          <a:pPr algn="just"/>
          <a:r>
            <a:rPr lang="en-US" sz="1400" b="1" dirty="0" err="1" smtClean="0"/>
            <a:t>Intercooperação</a:t>
          </a:r>
          <a:r>
            <a:rPr lang="en-US" sz="1400" b="1" dirty="0" smtClean="0"/>
            <a:t> e </a:t>
          </a:r>
          <a:r>
            <a:rPr lang="en-US" sz="1400" b="1" dirty="0" err="1" smtClean="0"/>
            <a:t>práticas</a:t>
          </a:r>
          <a:r>
            <a:rPr lang="en-US" sz="1400" b="1" dirty="0" smtClean="0"/>
            <a:t> de RSE; </a:t>
          </a:r>
        </a:p>
        <a:p>
          <a:pPr algn="just"/>
          <a:r>
            <a:rPr lang="en-US" sz="1400" b="1" dirty="0" err="1" smtClean="0"/>
            <a:t>Envolvimento</a:t>
          </a:r>
          <a:r>
            <a:rPr lang="en-US" sz="1400" b="1" dirty="0" smtClean="0"/>
            <a:t> em </a:t>
          </a:r>
          <a:r>
            <a:rPr lang="en-US" sz="1400" b="1" dirty="0" err="1" smtClean="0"/>
            <a:t>educação</a:t>
          </a:r>
          <a:r>
            <a:rPr lang="en-US" sz="1400" b="1" dirty="0" smtClean="0"/>
            <a:t> e </a:t>
          </a:r>
          <a:r>
            <a:rPr lang="en-US" sz="1400" b="1" dirty="0" err="1" smtClean="0"/>
            <a:t>formação</a:t>
          </a:r>
          <a:r>
            <a:rPr lang="en-US" sz="1400" b="1" dirty="0" smtClean="0"/>
            <a:t> </a:t>
          </a:r>
          <a:r>
            <a:rPr lang="en-US" sz="1400" dirty="0" err="1" smtClean="0"/>
            <a:t>cooperativas</a:t>
          </a:r>
          <a:r>
            <a:rPr lang="en-US" sz="1400" dirty="0" smtClean="0"/>
            <a:t>.</a:t>
          </a:r>
          <a:endParaRPr lang="pt-PT" sz="1400" dirty="0"/>
        </a:p>
      </dgm:t>
    </dgm:pt>
    <dgm:pt modelId="{5F696B2D-8E55-455D-B8EC-C59DFC48CC5E}" type="parTrans" cxnId="{53251221-6A58-4142-9F41-C5642B35AFD3}">
      <dgm:prSet/>
      <dgm:spPr/>
      <dgm:t>
        <a:bodyPr/>
        <a:lstStyle/>
        <a:p>
          <a:pPr algn="just"/>
          <a:endParaRPr lang="pt-PT"/>
        </a:p>
      </dgm:t>
    </dgm:pt>
    <dgm:pt modelId="{FBB4E9B6-CDD3-43A6-82D3-5FCF9555D3D9}" type="sibTrans" cxnId="{53251221-6A58-4142-9F41-C5642B35AFD3}">
      <dgm:prSet/>
      <dgm:spPr/>
      <dgm:t>
        <a:bodyPr/>
        <a:lstStyle/>
        <a:p>
          <a:pPr algn="just"/>
          <a:endParaRPr lang="pt-PT"/>
        </a:p>
      </dgm:t>
    </dgm:pt>
    <dgm:pt modelId="{BBCA1401-C1BE-4658-8D15-B12A4815DE77}" type="pres">
      <dgm:prSet presAssocID="{F52829D0-A52B-42F1-A29E-3EAF053D01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D28A6CC4-9091-4412-A1E7-BC9EB80AC0D5}" type="pres">
      <dgm:prSet presAssocID="{8FAE345C-7DAB-4101-AB1F-98564EFE1921}" presName="thickLine" presStyleLbl="alignNode1" presStyleIdx="0" presStyleCnt="1"/>
      <dgm:spPr/>
    </dgm:pt>
    <dgm:pt modelId="{B96A526A-8DD6-4B9F-AD96-DE5350797F3C}" type="pres">
      <dgm:prSet presAssocID="{8FAE345C-7DAB-4101-AB1F-98564EFE1921}" presName="horz1" presStyleCnt="0"/>
      <dgm:spPr/>
    </dgm:pt>
    <dgm:pt modelId="{0B671F77-9A66-4878-9755-BEEB0833DD6A}" type="pres">
      <dgm:prSet presAssocID="{8FAE345C-7DAB-4101-AB1F-98564EFE1921}" presName="tx1" presStyleLbl="revTx" presStyleIdx="0" presStyleCnt="5"/>
      <dgm:spPr/>
      <dgm:t>
        <a:bodyPr/>
        <a:lstStyle/>
        <a:p>
          <a:endParaRPr lang="pt-PT"/>
        </a:p>
      </dgm:t>
    </dgm:pt>
    <dgm:pt modelId="{3104B6AB-7955-4B31-922A-ED06D8AF5BED}" type="pres">
      <dgm:prSet presAssocID="{8FAE345C-7DAB-4101-AB1F-98564EFE1921}" presName="vert1" presStyleCnt="0"/>
      <dgm:spPr/>
    </dgm:pt>
    <dgm:pt modelId="{EAD8C6A9-4849-4D67-AC0D-BC0A220601E9}" type="pres">
      <dgm:prSet presAssocID="{1A804224-A9C9-4699-B659-ECE13E5E7BA3}" presName="vertSpace2a" presStyleCnt="0"/>
      <dgm:spPr/>
    </dgm:pt>
    <dgm:pt modelId="{B8A70E8A-5C80-4A98-86B2-70C17E7F4F19}" type="pres">
      <dgm:prSet presAssocID="{1A804224-A9C9-4699-B659-ECE13E5E7BA3}" presName="horz2" presStyleCnt="0"/>
      <dgm:spPr/>
    </dgm:pt>
    <dgm:pt modelId="{942F71C0-E3B0-4B33-9D36-AB7AE3A4C065}" type="pres">
      <dgm:prSet presAssocID="{1A804224-A9C9-4699-B659-ECE13E5E7BA3}" presName="horzSpace2" presStyleCnt="0"/>
      <dgm:spPr/>
    </dgm:pt>
    <dgm:pt modelId="{08680E3D-B32A-4B11-B2A0-B4E3D924103F}" type="pres">
      <dgm:prSet presAssocID="{1A804224-A9C9-4699-B659-ECE13E5E7BA3}" presName="tx2" presStyleLbl="revTx" presStyleIdx="1" presStyleCnt="5" custScaleY="13884"/>
      <dgm:spPr/>
      <dgm:t>
        <a:bodyPr/>
        <a:lstStyle/>
        <a:p>
          <a:endParaRPr lang="pt-PT"/>
        </a:p>
      </dgm:t>
    </dgm:pt>
    <dgm:pt modelId="{908893A7-21CC-4E15-828E-B35FF483FF85}" type="pres">
      <dgm:prSet presAssocID="{1A804224-A9C9-4699-B659-ECE13E5E7BA3}" presName="vert2" presStyleCnt="0"/>
      <dgm:spPr/>
    </dgm:pt>
    <dgm:pt modelId="{065EAA44-B728-4863-8AEA-9B3AA2F5FC45}" type="pres">
      <dgm:prSet presAssocID="{1A804224-A9C9-4699-B659-ECE13E5E7BA3}" presName="thinLine2b" presStyleLbl="callout" presStyleIdx="0" presStyleCnt="4"/>
      <dgm:spPr/>
    </dgm:pt>
    <dgm:pt modelId="{6C57D133-67D5-485D-88DD-AD18C5F5DB74}" type="pres">
      <dgm:prSet presAssocID="{1A804224-A9C9-4699-B659-ECE13E5E7BA3}" presName="vertSpace2b" presStyleCnt="0"/>
      <dgm:spPr/>
    </dgm:pt>
    <dgm:pt modelId="{A17D2D26-A149-4D12-A202-3631B13EF10D}" type="pres">
      <dgm:prSet presAssocID="{FEDDFF01-D6D6-47BD-B01C-33DDCF2B9DE2}" presName="horz2" presStyleCnt="0"/>
      <dgm:spPr/>
    </dgm:pt>
    <dgm:pt modelId="{7BAE01A8-BDD9-4D4A-86AC-83DF08DEF730}" type="pres">
      <dgm:prSet presAssocID="{FEDDFF01-D6D6-47BD-B01C-33DDCF2B9DE2}" presName="horzSpace2" presStyleCnt="0"/>
      <dgm:spPr/>
    </dgm:pt>
    <dgm:pt modelId="{38F3275A-184B-4074-A205-46C75F2E524A}" type="pres">
      <dgm:prSet presAssocID="{FEDDFF01-D6D6-47BD-B01C-33DDCF2B9DE2}" presName="tx2" presStyleLbl="revTx" presStyleIdx="2" presStyleCnt="5" custScaleY="16085" custLinFactNeighborX="522" custLinFactNeighborY="920"/>
      <dgm:spPr/>
      <dgm:t>
        <a:bodyPr/>
        <a:lstStyle/>
        <a:p>
          <a:endParaRPr lang="pt-PT"/>
        </a:p>
      </dgm:t>
    </dgm:pt>
    <dgm:pt modelId="{54593E69-20E5-4C12-BD06-D248FC8C9A01}" type="pres">
      <dgm:prSet presAssocID="{FEDDFF01-D6D6-47BD-B01C-33DDCF2B9DE2}" presName="vert2" presStyleCnt="0"/>
      <dgm:spPr/>
    </dgm:pt>
    <dgm:pt modelId="{394E1330-8300-43C8-A005-7D80FEFE2CC6}" type="pres">
      <dgm:prSet presAssocID="{FEDDFF01-D6D6-47BD-B01C-33DDCF2B9DE2}" presName="thinLine2b" presStyleLbl="callout" presStyleIdx="1" presStyleCnt="4"/>
      <dgm:spPr/>
    </dgm:pt>
    <dgm:pt modelId="{C815DBD3-62AA-4781-BD48-1861449BA67D}" type="pres">
      <dgm:prSet presAssocID="{FEDDFF01-D6D6-47BD-B01C-33DDCF2B9DE2}" presName="vertSpace2b" presStyleCnt="0"/>
      <dgm:spPr/>
    </dgm:pt>
    <dgm:pt modelId="{2F28394E-AAB8-4CC2-9E77-EFCACD60152E}" type="pres">
      <dgm:prSet presAssocID="{54F08B9A-2409-401B-A583-6A6489A69AF4}" presName="horz2" presStyleCnt="0"/>
      <dgm:spPr/>
    </dgm:pt>
    <dgm:pt modelId="{EAE0EEF8-B418-4B5D-A2A8-95571E777041}" type="pres">
      <dgm:prSet presAssocID="{54F08B9A-2409-401B-A583-6A6489A69AF4}" presName="horzSpace2" presStyleCnt="0"/>
      <dgm:spPr/>
    </dgm:pt>
    <dgm:pt modelId="{47DE0F87-01BE-44C2-A3B3-0AAF65EE67C6}" type="pres">
      <dgm:prSet presAssocID="{54F08B9A-2409-401B-A583-6A6489A69AF4}" presName="tx2" presStyleLbl="revTx" presStyleIdx="3" presStyleCnt="5" custScaleY="51645"/>
      <dgm:spPr/>
      <dgm:t>
        <a:bodyPr/>
        <a:lstStyle/>
        <a:p>
          <a:endParaRPr lang="pt-PT"/>
        </a:p>
      </dgm:t>
    </dgm:pt>
    <dgm:pt modelId="{8FBDF423-DEEA-41CB-B2DD-ED5636ADFCAF}" type="pres">
      <dgm:prSet presAssocID="{54F08B9A-2409-401B-A583-6A6489A69AF4}" presName="vert2" presStyleCnt="0"/>
      <dgm:spPr/>
    </dgm:pt>
    <dgm:pt modelId="{6778C19C-A774-40B0-93C5-10AB1555017F}" type="pres">
      <dgm:prSet presAssocID="{54F08B9A-2409-401B-A583-6A6489A69AF4}" presName="thinLine2b" presStyleLbl="callout" presStyleIdx="2" presStyleCnt="4"/>
      <dgm:spPr/>
    </dgm:pt>
    <dgm:pt modelId="{7051AD29-48E6-4C11-AE8D-A3B724FA7132}" type="pres">
      <dgm:prSet presAssocID="{54F08B9A-2409-401B-A583-6A6489A69AF4}" presName="vertSpace2b" presStyleCnt="0"/>
      <dgm:spPr/>
    </dgm:pt>
    <dgm:pt modelId="{2E0C018C-2AE2-4C5A-B69A-FBC18E5ABE0A}" type="pres">
      <dgm:prSet presAssocID="{3B5B82D3-2D03-4597-86B5-49D8BCF09A1E}" presName="horz2" presStyleCnt="0"/>
      <dgm:spPr/>
    </dgm:pt>
    <dgm:pt modelId="{AF10AC70-CBA3-405E-B011-9C3FE654EF6A}" type="pres">
      <dgm:prSet presAssocID="{3B5B82D3-2D03-4597-86B5-49D8BCF09A1E}" presName="horzSpace2" presStyleCnt="0"/>
      <dgm:spPr/>
    </dgm:pt>
    <dgm:pt modelId="{822F0E22-BCA5-48A6-8E3E-1A3A9A692764}" type="pres">
      <dgm:prSet presAssocID="{3B5B82D3-2D03-4597-86B5-49D8BCF09A1E}" presName="tx2" presStyleLbl="revTx" presStyleIdx="4" presStyleCnt="5" custScaleY="139307" custLinFactNeighborX="192" custLinFactNeighborY="-1822"/>
      <dgm:spPr/>
      <dgm:t>
        <a:bodyPr/>
        <a:lstStyle/>
        <a:p>
          <a:endParaRPr lang="pt-PT"/>
        </a:p>
      </dgm:t>
    </dgm:pt>
    <dgm:pt modelId="{8080BF18-FA09-4CB2-872A-D6F06836B7BB}" type="pres">
      <dgm:prSet presAssocID="{3B5B82D3-2D03-4597-86B5-49D8BCF09A1E}" presName="vert2" presStyleCnt="0"/>
      <dgm:spPr/>
    </dgm:pt>
    <dgm:pt modelId="{D3999FFF-FAF5-4D85-B559-EC89D6791CBD}" type="pres">
      <dgm:prSet presAssocID="{3B5B82D3-2D03-4597-86B5-49D8BCF09A1E}" presName="thinLine2b" presStyleLbl="callout" presStyleIdx="3" presStyleCnt="4"/>
      <dgm:spPr/>
    </dgm:pt>
    <dgm:pt modelId="{D332F249-8793-438E-BAAE-B290817B88EC}" type="pres">
      <dgm:prSet presAssocID="{3B5B82D3-2D03-4597-86B5-49D8BCF09A1E}" presName="vertSpace2b" presStyleCnt="0"/>
      <dgm:spPr/>
    </dgm:pt>
  </dgm:ptLst>
  <dgm:cxnLst>
    <dgm:cxn modelId="{594F6E64-09D7-47FB-A39D-4736C32825EC}" srcId="{8FAE345C-7DAB-4101-AB1F-98564EFE1921}" destId="{1A804224-A9C9-4699-B659-ECE13E5E7BA3}" srcOrd="0" destOrd="0" parTransId="{B8191FBA-45AA-45E3-AFAE-5138BCC09D1F}" sibTransId="{3F898B63-5729-40C3-B514-2EDD52B3C061}"/>
    <dgm:cxn modelId="{2C6AA42B-48F0-48A6-8D3A-55D58EDDB921}" srcId="{8FAE345C-7DAB-4101-AB1F-98564EFE1921}" destId="{54F08B9A-2409-401B-A583-6A6489A69AF4}" srcOrd="2" destOrd="0" parTransId="{C1075344-77F4-4BA8-89E9-E7259F12D4FE}" sibTransId="{828447DE-6181-43A7-B51D-5FEA021AB1A8}"/>
    <dgm:cxn modelId="{D72A1867-2373-4324-9FA7-EB0CB74620BB}" type="presOf" srcId="{3B5B82D3-2D03-4597-86B5-49D8BCF09A1E}" destId="{822F0E22-BCA5-48A6-8E3E-1A3A9A692764}" srcOrd="0" destOrd="0" presId="urn:microsoft.com/office/officeart/2008/layout/LinedList"/>
    <dgm:cxn modelId="{DEF459DB-8903-42AB-BDA2-CAB0CE830313}" type="presOf" srcId="{8FAE345C-7DAB-4101-AB1F-98564EFE1921}" destId="{0B671F77-9A66-4878-9755-BEEB0833DD6A}" srcOrd="0" destOrd="0" presId="urn:microsoft.com/office/officeart/2008/layout/LinedList"/>
    <dgm:cxn modelId="{4C2627A7-18B7-4C39-A7BF-D64193839258}" srcId="{8FAE345C-7DAB-4101-AB1F-98564EFE1921}" destId="{FEDDFF01-D6D6-47BD-B01C-33DDCF2B9DE2}" srcOrd="1" destOrd="0" parTransId="{4095949F-215F-40F9-B055-A6F0F4DEFEA2}" sibTransId="{C6F3A9C7-9128-4213-8D59-4A5DC0353B30}"/>
    <dgm:cxn modelId="{A115029A-7EA4-4CDE-9413-676B59986308}" type="presOf" srcId="{54F08B9A-2409-401B-A583-6A6489A69AF4}" destId="{47DE0F87-01BE-44C2-A3B3-0AAF65EE67C6}" srcOrd="0" destOrd="0" presId="urn:microsoft.com/office/officeart/2008/layout/LinedList"/>
    <dgm:cxn modelId="{29ACB145-EA08-42DA-BF70-88B8DBBB2FF9}" type="presOf" srcId="{F52829D0-A52B-42F1-A29E-3EAF053D0165}" destId="{BBCA1401-C1BE-4658-8D15-B12A4815DE77}" srcOrd="0" destOrd="0" presId="urn:microsoft.com/office/officeart/2008/layout/LinedList"/>
    <dgm:cxn modelId="{A3D62EE5-190D-4A9A-88E3-400D16F76CCE}" type="presOf" srcId="{FEDDFF01-D6D6-47BD-B01C-33DDCF2B9DE2}" destId="{38F3275A-184B-4074-A205-46C75F2E524A}" srcOrd="0" destOrd="0" presId="urn:microsoft.com/office/officeart/2008/layout/LinedList"/>
    <dgm:cxn modelId="{68B604EB-04DD-4031-8F08-155F0C21BEA0}" type="presOf" srcId="{1A804224-A9C9-4699-B659-ECE13E5E7BA3}" destId="{08680E3D-B32A-4B11-B2A0-B4E3D924103F}" srcOrd="0" destOrd="0" presId="urn:microsoft.com/office/officeart/2008/layout/LinedList"/>
    <dgm:cxn modelId="{53251221-6A58-4142-9F41-C5642B35AFD3}" srcId="{8FAE345C-7DAB-4101-AB1F-98564EFE1921}" destId="{3B5B82D3-2D03-4597-86B5-49D8BCF09A1E}" srcOrd="3" destOrd="0" parTransId="{5F696B2D-8E55-455D-B8EC-C59DFC48CC5E}" sibTransId="{FBB4E9B6-CDD3-43A6-82D3-5FCF9555D3D9}"/>
    <dgm:cxn modelId="{11A7913A-5D17-4C03-9523-2B295AD1EAA4}" srcId="{F52829D0-A52B-42F1-A29E-3EAF053D0165}" destId="{8FAE345C-7DAB-4101-AB1F-98564EFE1921}" srcOrd="0" destOrd="0" parTransId="{16C30084-BB01-48B0-8378-B7D371E96D22}" sibTransId="{6E1F59FF-2D7D-48E4-BD8F-11D38CBE90C0}"/>
    <dgm:cxn modelId="{C1EC547C-D731-4617-A99F-8388F60B9B74}" type="presParOf" srcId="{BBCA1401-C1BE-4658-8D15-B12A4815DE77}" destId="{D28A6CC4-9091-4412-A1E7-BC9EB80AC0D5}" srcOrd="0" destOrd="0" presId="urn:microsoft.com/office/officeart/2008/layout/LinedList"/>
    <dgm:cxn modelId="{48B793FE-2A93-4B40-B5D1-9B18CD1F8DEC}" type="presParOf" srcId="{BBCA1401-C1BE-4658-8D15-B12A4815DE77}" destId="{B96A526A-8DD6-4B9F-AD96-DE5350797F3C}" srcOrd="1" destOrd="0" presId="urn:microsoft.com/office/officeart/2008/layout/LinedList"/>
    <dgm:cxn modelId="{4B2FC49F-7099-44B4-936A-4BFB9937C795}" type="presParOf" srcId="{B96A526A-8DD6-4B9F-AD96-DE5350797F3C}" destId="{0B671F77-9A66-4878-9755-BEEB0833DD6A}" srcOrd="0" destOrd="0" presId="urn:microsoft.com/office/officeart/2008/layout/LinedList"/>
    <dgm:cxn modelId="{8717CE46-4ADD-42F1-9D76-35FBA2891543}" type="presParOf" srcId="{B96A526A-8DD6-4B9F-AD96-DE5350797F3C}" destId="{3104B6AB-7955-4B31-922A-ED06D8AF5BED}" srcOrd="1" destOrd="0" presId="urn:microsoft.com/office/officeart/2008/layout/LinedList"/>
    <dgm:cxn modelId="{0482FF99-82CE-4007-9DD9-3675A0A1DDBF}" type="presParOf" srcId="{3104B6AB-7955-4B31-922A-ED06D8AF5BED}" destId="{EAD8C6A9-4849-4D67-AC0D-BC0A220601E9}" srcOrd="0" destOrd="0" presId="urn:microsoft.com/office/officeart/2008/layout/LinedList"/>
    <dgm:cxn modelId="{206AE37C-3728-4327-A170-9DCC618014BD}" type="presParOf" srcId="{3104B6AB-7955-4B31-922A-ED06D8AF5BED}" destId="{B8A70E8A-5C80-4A98-86B2-70C17E7F4F19}" srcOrd="1" destOrd="0" presId="urn:microsoft.com/office/officeart/2008/layout/LinedList"/>
    <dgm:cxn modelId="{9AC8910F-8D78-4BE5-AE20-926889408968}" type="presParOf" srcId="{B8A70E8A-5C80-4A98-86B2-70C17E7F4F19}" destId="{942F71C0-E3B0-4B33-9D36-AB7AE3A4C065}" srcOrd="0" destOrd="0" presId="urn:microsoft.com/office/officeart/2008/layout/LinedList"/>
    <dgm:cxn modelId="{DBAE3E4B-CB03-4FB5-A48D-7F94465B1E30}" type="presParOf" srcId="{B8A70E8A-5C80-4A98-86B2-70C17E7F4F19}" destId="{08680E3D-B32A-4B11-B2A0-B4E3D924103F}" srcOrd="1" destOrd="0" presId="urn:microsoft.com/office/officeart/2008/layout/LinedList"/>
    <dgm:cxn modelId="{9EABF2A7-AEA1-4AC2-B3C6-55F2A6B25D45}" type="presParOf" srcId="{B8A70E8A-5C80-4A98-86B2-70C17E7F4F19}" destId="{908893A7-21CC-4E15-828E-B35FF483FF85}" srcOrd="2" destOrd="0" presId="urn:microsoft.com/office/officeart/2008/layout/LinedList"/>
    <dgm:cxn modelId="{730B2081-16D1-43D2-A906-22CD894F7314}" type="presParOf" srcId="{3104B6AB-7955-4B31-922A-ED06D8AF5BED}" destId="{065EAA44-B728-4863-8AEA-9B3AA2F5FC45}" srcOrd="2" destOrd="0" presId="urn:microsoft.com/office/officeart/2008/layout/LinedList"/>
    <dgm:cxn modelId="{C32FA998-6C6D-4CD2-BFD9-71743A4D6987}" type="presParOf" srcId="{3104B6AB-7955-4B31-922A-ED06D8AF5BED}" destId="{6C57D133-67D5-485D-88DD-AD18C5F5DB74}" srcOrd="3" destOrd="0" presId="urn:microsoft.com/office/officeart/2008/layout/LinedList"/>
    <dgm:cxn modelId="{1E5143E4-42FB-4AFF-A0B5-39B9A0CDB8CA}" type="presParOf" srcId="{3104B6AB-7955-4B31-922A-ED06D8AF5BED}" destId="{A17D2D26-A149-4D12-A202-3631B13EF10D}" srcOrd="4" destOrd="0" presId="urn:microsoft.com/office/officeart/2008/layout/LinedList"/>
    <dgm:cxn modelId="{D9583366-753B-4041-8B44-B42EFBA9645C}" type="presParOf" srcId="{A17D2D26-A149-4D12-A202-3631B13EF10D}" destId="{7BAE01A8-BDD9-4D4A-86AC-83DF08DEF730}" srcOrd="0" destOrd="0" presId="urn:microsoft.com/office/officeart/2008/layout/LinedList"/>
    <dgm:cxn modelId="{C18B171E-26DD-4540-AE01-3D461839F4AB}" type="presParOf" srcId="{A17D2D26-A149-4D12-A202-3631B13EF10D}" destId="{38F3275A-184B-4074-A205-46C75F2E524A}" srcOrd="1" destOrd="0" presId="urn:microsoft.com/office/officeart/2008/layout/LinedList"/>
    <dgm:cxn modelId="{5EB1585C-7466-42B2-A42C-DE02EF2D2306}" type="presParOf" srcId="{A17D2D26-A149-4D12-A202-3631B13EF10D}" destId="{54593E69-20E5-4C12-BD06-D248FC8C9A01}" srcOrd="2" destOrd="0" presId="urn:microsoft.com/office/officeart/2008/layout/LinedList"/>
    <dgm:cxn modelId="{DDAAA241-B110-4888-B03B-9657810D343C}" type="presParOf" srcId="{3104B6AB-7955-4B31-922A-ED06D8AF5BED}" destId="{394E1330-8300-43C8-A005-7D80FEFE2CC6}" srcOrd="5" destOrd="0" presId="urn:microsoft.com/office/officeart/2008/layout/LinedList"/>
    <dgm:cxn modelId="{79677723-5CE2-4C9F-B20F-86ABAD61CFE7}" type="presParOf" srcId="{3104B6AB-7955-4B31-922A-ED06D8AF5BED}" destId="{C815DBD3-62AA-4781-BD48-1861449BA67D}" srcOrd="6" destOrd="0" presId="urn:microsoft.com/office/officeart/2008/layout/LinedList"/>
    <dgm:cxn modelId="{C080BA54-D237-404C-B103-0EEE9F20F170}" type="presParOf" srcId="{3104B6AB-7955-4B31-922A-ED06D8AF5BED}" destId="{2F28394E-AAB8-4CC2-9E77-EFCACD60152E}" srcOrd="7" destOrd="0" presId="urn:microsoft.com/office/officeart/2008/layout/LinedList"/>
    <dgm:cxn modelId="{2D96960F-7669-4D72-9F1D-F1FCB62187B9}" type="presParOf" srcId="{2F28394E-AAB8-4CC2-9E77-EFCACD60152E}" destId="{EAE0EEF8-B418-4B5D-A2A8-95571E777041}" srcOrd="0" destOrd="0" presId="urn:microsoft.com/office/officeart/2008/layout/LinedList"/>
    <dgm:cxn modelId="{0397ABC5-CAAB-446C-98A9-866571CDBC85}" type="presParOf" srcId="{2F28394E-AAB8-4CC2-9E77-EFCACD60152E}" destId="{47DE0F87-01BE-44C2-A3B3-0AAF65EE67C6}" srcOrd="1" destOrd="0" presId="urn:microsoft.com/office/officeart/2008/layout/LinedList"/>
    <dgm:cxn modelId="{D4EF44E3-6B5E-4B5C-9F47-B2AA53B0564F}" type="presParOf" srcId="{2F28394E-AAB8-4CC2-9E77-EFCACD60152E}" destId="{8FBDF423-DEEA-41CB-B2DD-ED5636ADFCAF}" srcOrd="2" destOrd="0" presId="urn:microsoft.com/office/officeart/2008/layout/LinedList"/>
    <dgm:cxn modelId="{196486FC-CB9E-4455-B5B1-5ED2C693B46F}" type="presParOf" srcId="{3104B6AB-7955-4B31-922A-ED06D8AF5BED}" destId="{6778C19C-A774-40B0-93C5-10AB1555017F}" srcOrd="8" destOrd="0" presId="urn:microsoft.com/office/officeart/2008/layout/LinedList"/>
    <dgm:cxn modelId="{59D047C3-B8F7-4A5F-B77F-E845251B1E87}" type="presParOf" srcId="{3104B6AB-7955-4B31-922A-ED06D8AF5BED}" destId="{7051AD29-48E6-4C11-AE8D-A3B724FA7132}" srcOrd="9" destOrd="0" presId="urn:microsoft.com/office/officeart/2008/layout/LinedList"/>
    <dgm:cxn modelId="{4B591024-2031-4149-B6A7-8F1DCA849699}" type="presParOf" srcId="{3104B6AB-7955-4B31-922A-ED06D8AF5BED}" destId="{2E0C018C-2AE2-4C5A-B69A-FBC18E5ABE0A}" srcOrd="10" destOrd="0" presId="urn:microsoft.com/office/officeart/2008/layout/LinedList"/>
    <dgm:cxn modelId="{2296DCA5-64DA-4416-A12C-C6D46C29DE1A}" type="presParOf" srcId="{2E0C018C-2AE2-4C5A-B69A-FBC18E5ABE0A}" destId="{AF10AC70-CBA3-405E-B011-9C3FE654EF6A}" srcOrd="0" destOrd="0" presId="urn:microsoft.com/office/officeart/2008/layout/LinedList"/>
    <dgm:cxn modelId="{DA939B73-A5AB-4E70-9E66-25630D6A901F}" type="presParOf" srcId="{2E0C018C-2AE2-4C5A-B69A-FBC18E5ABE0A}" destId="{822F0E22-BCA5-48A6-8E3E-1A3A9A692764}" srcOrd="1" destOrd="0" presId="urn:microsoft.com/office/officeart/2008/layout/LinedList"/>
    <dgm:cxn modelId="{92577BF5-A327-4958-9E4A-1D1FADBB7768}" type="presParOf" srcId="{2E0C018C-2AE2-4C5A-B69A-FBC18E5ABE0A}" destId="{8080BF18-FA09-4CB2-872A-D6F06836B7BB}" srcOrd="2" destOrd="0" presId="urn:microsoft.com/office/officeart/2008/layout/LinedList"/>
    <dgm:cxn modelId="{4BE91B27-D2EA-4E0C-81E9-E7A412685E07}" type="presParOf" srcId="{3104B6AB-7955-4B31-922A-ED06D8AF5BED}" destId="{D3999FFF-FAF5-4D85-B559-EC89D6791CBD}" srcOrd="11" destOrd="0" presId="urn:microsoft.com/office/officeart/2008/layout/LinedList"/>
    <dgm:cxn modelId="{FC098557-8974-4533-8920-078935AC00DC}" type="presParOf" srcId="{3104B6AB-7955-4B31-922A-ED06D8AF5BED}" destId="{D332F249-8793-438E-BAAE-B290817B88E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C7C77-5967-43A1-B657-82A931060F56}">
      <dsp:nvSpPr>
        <dsp:cNvPr id="0" name=""/>
        <dsp:cNvSpPr/>
      </dsp:nvSpPr>
      <dsp:spPr>
        <a:xfrm>
          <a:off x="3649231" y="249385"/>
          <a:ext cx="1268886" cy="126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Institucional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00" kern="1200" dirty="0" smtClean="0"/>
            <a:t>(Meyer &amp; Rowan, 1977; Dimaggio &amp; Powell, 1983)</a:t>
          </a:r>
          <a:endParaRPr lang="en-US" sz="1600" kern="1200" dirty="0"/>
        </a:p>
      </dsp:txBody>
      <dsp:txXfrm>
        <a:off x="3649231" y="249385"/>
        <a:ext cx="1268886" cy="1268886"/>
      </dsp:txXfrm>
    </dsp:sp>
    <dsp:sp modelId="{0BA77429-9E18-4982-BC89-81C918409F8F}">
      <dsp:nvSpPr>
        <dsp:cNvPr id="0" name=""/>
        <dsp:cNvSpPr/>
      </dsp:nvSpPr>
      <dsp:spPr>
        <a:xfrm>
          <a:off x="1715507" y="-537"/>
          <a:ext cx="3001360" cy="3001360"/>
        </a:xfrm>
        <a:prstGeom prst="circularArrow">
          <a:avLst>
            <a:gd name="adj1" fmla="val 8244"/>
            <a:gd name="adj2" fmla="val 575739"/>
            <a:gd name="adj3" fmla="val 2965585"/>
            <a:gd name="adj4" fmla="val 50564"/>
            <a:gd name="adj5" fmla="val 9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0EFC3-9747-4E14-B93F-5D359D772355}">
      <dsp:nvSpPr>
        <dsp:cNvPr id="0" name=""/>
        <dsp:cNvSpPr/>
      </dsp:nvSpPr>
      <dsp:spPr>
        <a:xfrm>
          <a:off x="2581744" y="2098327"/>
          <a:ext cx="1268886" cy="126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Stakeholders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(Freeman, 1984)</a:t>
          </a:r>
          <a:endParaRPr lang="en-US" sz="1600" kern="1200" dirty="0"/>
        </a:p>
      </dsp:txBody>
      <dsp:txXfrm>
        <a:off x="2581744" y="2098327"/>
        <a:ext cx="1268886" cy="1268886"/>
      </dsp:txXfrm>
    </dsp:sp>
    <dsp:sp modelId="{F20B6076-8A62-497C-86EB-AA9AD45D6EBD}">
      <dsp:nvSpPr>
        <dsp:cNvPr id="0" name=""/>
        <dsp:cNvSpPr/>
      </dsp:nvSpPr>
      <dsp:spPr>
        <a:xfrm>
          <a:off x="1715507" y="-537"/>
          <a:ext cx="3001360" cy="3001360"/>
        </a:xfrm>
        <a:prstGeom prst="circularArrow">
          <a:avLst>
            <a:gd name="adj1" fmla="val 8244"/>
            <a:gd name="adj2" fmla="val 575739"/>
            <a:gd name="adj3" fmla="val 10173697"/>
            <a:gd name="adj4" fmla="val 7258676"/>
            <a:gd name="adj5" fmla="val 9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E758F-6577-463B-8932-75793F659925}">
      <dsp:nvSpPr>
        <dsp:cNvPr id="0" name=""/>
        <dsp:cNvSpPr/>
      </dsp:nvSpPr>
      <dsp:spPr>
        <a:xfrm>
          <a:off x="1514257" y="249385"/>
          <a:ext cx="1268886" cy="126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Shareholders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(Friedman, 1970)</a:t>
          </a:r>
          <a:endParaRPr lang="en-US" sz="1600" kern="1200" dirty="0"/>
        </a:p>
      </dsp:txBody>
      <dsp:txXfrm>
        <a:off x="1514257" y="249385"/>
        <a:ext cx="1268886" cy="1268886"/>
      </dsp:txXfrm>
    </dsp:sp>
    <dsp:sp modelId="{FCB928F9-F250-4C95-A8B5-CDC6A4C1F2BC}">
      <dsp:nvSpPr>
        <dsp:cNvPr id="0" name=""/>
        <dsp:cNvSpPr/>
      </dsp:nvSpPr>
      <dsp:spPr>
        <a:xfrm>
          <a:off x="1715507" y="-537"/>
          <a:ext cx="3001360" cy="3001360"/>
        </a:xfrm>
        <a:prstGeom prst="circularArrow">
          <a:avLst>
            <a:gd name="adj1" fmla="val 8244"/>
            <a:gd name="adj2" fmla="val 575739"/>
            <a:gd name="adj3" fmla="val 16858336"/>
            <a:gd name="adj4" fmla="val 14965925"/>
            <a:gd name="adj5" fmla="val 96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70384-7F60-4C18-BDC0-E984E408CCBF}">
      <dsp:nvSpPr>
        <dsp:cNvPr id="0" name=""/>
        <dsp:cNvSpPr/>
      </dsp:nvSpPr>
      <dsp:spPr>
        <a:xfrm rot="1729542">
          <a:off x="1457970" y="1857949"/>
          <a:ext cx="637290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637290" y="311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638B5-4574-440C-B0AD-B9360C2902A4}">
      <dsp:nvSpPr>
        <dsp:cNvPr id="0" name=""/>
        <dsp:cNvSpPr/>
      </dsp:nvSpPr>
      <dsp:spPr>
        <a:xfrm rot="20071810">
          <a:off x="1468144" y="956547"/>
          <a:ext cx="603154" cy="62314"/>
        </a:xfrm>
        <a:custGeom>
          <a:avLst/>
          <a:gdLst/>
          <a:ahLst/>
          <a:cxnLst/>
          <a:rect l="0" t="0" r="0" b="0"/>
          <a:pathLst>
            <a:path>
              <a:moveTo>
                <a:pt x="0" y="31157"/>
              </a:moveTo>
              <a:lnTo>
                <a:pt x="603154" y="311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DE3D5-44CD-4136-B707-852AFEB1A14F}">
      <dsp:nvSpPr>
        <dsp:cNvPr id="0" name=""/>
        <dsp:cNvSpPr/>
      </dsp:nvSpPr>
      <dsp:spPr>
        <a:xfrm>
          <a:off x="397254" y="866462"/>
          <a:ext cx="996350" cy="10753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4DA98-90DD-4243-8365-8FAE3AEE6F19}">
      <dsp:nvSpPr>
        <dsp:cNvPr id="0" name=""/>
        <dsp:cNvSpPr/>
      </dsp:nvSpPr>
      <dsp:spPr>
        <a:xfrm>
          <a:off x="1991837" y="120087"/>
          <a:ext cx="1032042" cy="1032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Relatório Financeiro</a:t>
          </a:r>
          <a:endParaRPr lang="pt-PT" sz="1200" kern="1200" dirty="0"/>
        </a:p>
      </dsp:txBody>
      <dsp:txXfrm>
        <a:off x="2142976" y="271226"/>
        <a:ext cx="729764" cy="729764"/>
      </dsp:txXfrm>
    </dsp:sp>
    <dsp:sp modelId="{42342015-D665-45C7-8E5F-1B7CA1BEBE9C}">
      <dsp:nvSpPr>
        <dsp:cNvPr id="0" name=""/>
        <dsp:cNvSpPr/>
      </dsp:nvSpPr>
      <dsp:spPr>
        <a:xfrm>
          <a:off x="3127084" y="120087"/>
          <a:ext cx="1548063" cy="10320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Obrigatório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Limitado a </a:t>
          </a:r>
          <a:r>
            <a:rPr lang="pt-PT" sz="1400" i="1" kern="1200" dirty="0" err="1" smtClean="0"/>
            <a:t>report</a:t>
          </a:r>
          <a:r>
            <a:rPr lang="pt-PT" sz="1400" i="0" kern="1200" dirty="0" smtClean="0"/>
            <a:t> económico e financeiro</a:t>
          </a:r>
          <a:endParaRPr lang="pt-PT" sz="1400" kern="1200" dirty="0"/>
        </a:p>
      </dsp:txBody>
      <dsp:txXfrm>
        <a:off x="3127084" y="120087"/>
        <a:ext cx="1548063" cy="1032042"/>
      </dsp:txXfrm>
    </dsp:sp>
    <dsp:sp modelId="{CF68F4D7-B2B7-4D4B-B517-C23346843FC1}">
      <dsp:nvSpPr>
        <dsp:cNvPr id="0" name=""/>
        <dsp:cNvSpPr/>
      </dsp:nvSpPr>
      <dsp:spPr>
        <a:xfrm>
          <a:off x="1991837" y="1775517"/>
          <a:ext cx="1032042" cy="1032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Relatório de Sustentabilidade</a:t>
          </a:r>
          <a:endParaRPr lang="pt-PT" sz="1200" kern="1200" dirty="0"/>
        </a:p>
      </dsp:txBody>
      <dsp:txXfrm>
        <a:off x="2142976" y="1926656"/>
        <a:ext cx="729764" cy="729764"/>
      </dsp:txXfrm>
    </dsp:sp>
    <dsp:sp modelId="{DE4A9493-AE84-4042-B79F-46ADDB1111CC}">
      <dsp:nvSpPr>
        <dsp:cNvPr id="0" name=""/>
        <dsp:cNvSpPr/>
      </dsp:nvSpPr>
      <dsp:spPr>
        <a:xfrm>
          <a:off x="3127084" y="1775517"/>
          <a:ext cx="1548063" cy="10320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Facultativo</a:t>
          </a:r>
          <a:endParaRPr lang="pt-P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Diferente horizonte temporal</a:t>
          </a:r>
          <a:endParaRPr lang="pt-PT" sz="1400" kern="1200" dirty="0"/>
        </a:p>
      </dsp:txBody>
      <dsp:txXfrm>
        <a:off x="3127084" y="1775517"/>
        <a:ext cx="1548063" cy="10320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F12C8-2F95-4F45-B666-980B9E0F6E36}">
      <dsp:nvSpPr>
        <dsp:cNvPr id="0" name=""/>
        <dsp:cNvSpPr/>
      </dsp:nvSpPr>
      <dsp:spPr>
        <a:xfrm>
          <a:off x="0" y="0"/>
          <a:ext cx="36477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B5031-12D5-45BC-AA5B-428F0C8B1579}">
      <dsp:nvSpPr>
        <dsp:cNvPr id="0" name=""/>
        <dsp:cNvSpPr/>
      </dsp:nvSpPr>
      <dsp:spPr>
        <a:xfrm>
          <a:off x="0" y="0"/>
          <a:ext cx="729545" cy="24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Visão IIRC - 2013</a:t>
          </a:r>
          <a:endParaRPr lang="pt-PT" sz="2000" kern="1200" dirty="0"/>
        </a:p>
      </dsp:txBody>
      <dsp:txXfrm>
        <a:off x="0" y="0"/>
        <a:ext cx="729545" cy="2479824"/>
      </dsp:txXfrm>
    </dsp:sp>
    <dsp:sp modelId="{9A5C4ADE-5D2C-46F8-AB77-6386FFAD3E9F}">
      <dsp:nvSpPr>
        <dsp:cNvPr id="0" name=""/>
        <dsp:cNvSpPr/>
      </dsp:nvSpPr>
      <dsp:spPr>
        <a:xfrm>
          <a:off x="784261" y="29151"/>
          <a:ext cx="2863466" cy="58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Pensamento Integrado</a:t>
          </a:r>
          <a:endParaRPr lang="pt-PT" sz="1400" kern="1200" dirty="0"/>
        </a:p>
      </dsp:txBody>
      <dsp:txXfrm>
        <a:off x="784261" y="29151"/>
        <a:ext cx="2863466" cy="583025"/>
      </dsp:txXfrm>
    </dsp:sp>
    <dsp:sp modelId="{02826F10-BE30-49E6-9619-1F2FD9F84543}">
      <dsp:nvSpPr>
        <dsp:cNvPr id="0" name=""/>
        <dsp:cNvSpPr/>
      </dsp:nvSpPr>
      <dsp:spPr>
        <a:xfrm>
          <a:off x="729545" y="612176"/>
          <a:ext cx="2918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DC599-F3F2-4253-A619-B4DB91284662}">
      <dsp:nvSpPr>
        <dsp:cNvPr id="0" name=""/>
        <dsp:cNvSpPr/>
      </dsp:nvSpPr>
      <dsp:spPr>
        <a:xfrm>
          <a:off x="784261" y="641327"/>
          <a:ext cx="2863466" cy="58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Informação Simultânea, Dinâmica</a:t>
          </a:r>
          <a:endParaRPr lang="pt-PT" sz="1400" kern="1200" dirty="0"/>
        </a:p>
      </dsp:txBody>
      <dsp:txXfrm>
        <a:off x="784261" y="641327"/>
        <a:ext cx="2863466" cy="583025"/>
      </dsp:txXfrm>
    </dsp:sp>
    <dsp:sp modelId="{BC4F76DA-56EB-43A3-A4F0-5AF4331A2FFD}">
      <dsp:nvSpPr>
        <dsp:cNvPr id="0" name=""/>
        <dsp:cNvSpPr/>
      </dsp:nvSpPr>
      <dsp:spPr>
        <a:xfrm>
          <a:off x="729545" y="1224352"/>
          <a:ext cx="2918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9A145-8CFB-4160-A5FA-80F9A1A68F74}">
      <dsp:nvSpPr>
        <dsp:cNvPr id="0" name=""/>
        <dsp:cNvSpPr/>
      </dsp:nvSpPr>
      <dsp:spPr>
        <a:xfrm>
          <a:off x="784261" y="1253503"/>
          <a:ext cx="2863466" cy="58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Contributo melhoria de gestão / controlo de Sustentabilidade</a:t>
          </a:r>
          <a:endParaRPr lang="pt-PT" sz="1400" kern="1200" dirty="0"/>
        </a:p>
      </dsp:txBody>
      <dsp:txXfrm>
        <a:off x="784261" y="1253503"/>
        <a:ext cx="2863466" cy="583025"/>
      </dsp:txXfrm>
    </dsp:sp>
    <dsp:sp modelId="{5A8FF203-5856-4529-8097-EF65D9F9FED9}">
      <dsp:nvSpPr>
        <dsp:cNvPr id="0" name=""/>
        <dsp:cNvSpPr/>
      </dsp:nvSpPr>
      <dsp:spPr>
        <a:xfrm>
          <a:off x="729545" y="1836528"/>
          <a:ext cx="2918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91333-14FB-464B-9613-B2492783771F}">
      <dsp:nvSpPr>
        <dsp:cNvPr id="0" name=""/>
        <dsp:cNvSpPr/>
      </dsp:nvSpPr>
      <dsp:spPr>
        <a:xfrm>
          <a:off x="784261" y="1865680"/>
          <a:ext cx="2863466" cy="58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Divulgação da Criação de Valor / conectividade de informação</a:t>
          </a:r>
          <a:endParaRPr lang="pt-PT" sz="1400" kern="1200" dirty="0"/>
        </a:p>
      </dsp:txBody>
      <dsp:txXfrm>
        <a:off x="784261" y="1865680"/>
        <a:ext cx="2863466" cy="583025"/>
      </dsp:txXfrm>
    </dsp:sp>
    <dsp:sp modelId="{574AEB75-49DD-445C-9991-4A13A0649066}">
      <dsp:nvSpPr>
        <dsp:cNvPr id="0" name=""/>
        <dsp:cNvSpPr/>
      </dsp:nvSpPr>
      <dsp:spPr>
        <a:xfrm>
          <a:off x="729545" y="2335807"/>
          <a:ext cx="29181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8BD84-AEFE-4715-8983-B08CFB40E9C8}">
      <dsp:nvSpPr>
        <dsp:cNvPr id="0" name=""/>
        <dsp:cNvSpPr/>
      </dsp:nvSpPr>
      <dsp:spPr>
        <a:xfrm>
          <a:off x="1909" y="505357"/>
          <a:ext cx="1669356" cy="1669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870" tIns="21590" rIns="9187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Económico</a:t>
          </a:r>
          <a:endParaRPr lang="en-US" sz="1700" b="1" kern="1200" dirty="0"/>
        </a:p>
      </dsp:txBody>
      <dsp:txXfrm>
        <a:off x="246381" y="749829"/>
        <a:ext cx="1180412" cy="1180412"/>
      </dsp:txXfrm>
    </dsp:sp>
    <dsp:sp modelId="{0E08CF2E-DF4A-4996-938A-7A83B8A5CD81}">
      <dsp:nvSpPr>
        <dsp:cNvPr id="0" name=""/>
        <dsp:cNvSpPr/>
      </dsp:nvSpPr>
      <dsp:spPr>
        <a:xfrm>
          <a:off x="1337393" y="505357"/>
          <a:ext cx="1669356" cy="1669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870" tIns="21590" rIns="9187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Social</a:t>
          </a:r>
          <a:endParaRPr lang="en-US" sz="1700" b="1" kern="1200" dirty="0"/>
        </a:p>
      </dsp:txBody>
      <dsp:txXfrm>
        <a:off x="1581865" y="749829"/>
        <a:ext cx="1180412" cy="1180412"/>
      </dsp:txXfrm>
    </dsp:sp>
    <dsp:sp modelId="{646DF32C-5655-4168-B66D-AE7B0635AA10}">
      <dsp:nvSpPr>
        <dsp:cNvPr id="0" name=""/>
        <dsp:cNvSpPr/>
      </dsp:nvSpPr>
      <dsp:spPr>
        <a:xfrm>
          <a:off x="2672878" y="505357"/>
          <a:ext cx="1669356" cy="16693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870" tIns="21590" rIns="9187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Ambiental</a:t>
          </a:r>
          <a:endParaRPr lang="en-US" sz="1700" b="1" kern="1200" dirty="0"/>
        </a:p>
      </dsp:txBody>
      <dsp:txXfrm>
        <a:off x="2917350" y="749829"/>
        <a:ext cx="1180412" cy="11804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6486-BE7B-4244-B92B-2B0FF751805E}">
      <dsp:nvSpPr>
        <dsp:cNvPr id="0" name=""/>
        <dsp:cNvSpPr/>
      </dsp:nvSpPr>
      <dsp:spPr>
        <a:xfrm>
          <a:off x="0" y="0"/>
          <a:ext cx="6111499" cy="127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>
              <a:latin typeface="Arial" panose="020B0604020202020204" pitchFamily="34" charset="0"/>
              <a:cs typeface="Arial" panose="020B0604020202020204" pitchFamily="34" charset="0"/>
            </a:rPr>
            <a:t>CERCIFAF </a:t>
          </a:r>
          <a:r>
            <a:rPr lang="pt-PT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– (Fafe)-Braga, desde 1999.                              (CCF)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u="sng" kern="1200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u="sng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u="none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PT" sz="10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Intervenção precoce na infância; recursos para inclusão; formação e emprego; atividades profissionais; desporto e cultura; unidades residenciais.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u="none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 RELATÓRIO DE GESTÃO</a:t>
          </a:r>
          <a:endParaRPr lang="pt-PT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9312" y="0"/>
        <a:ext cx="4772186" cy="1273850"/>
      </dsp:txXfrm>
    </dsp:sp>
    <dsp:sp modelId="{FDCC31BA-C53C-48FD-9EB1-8B99CEDB7DA8}">
      <dsp:nvSpPr>
        <dsp:cNvPr id="0" name=""/>
        <dsp:cNvSpPr/>
      </dsp:nvSpPr>
      <dsp:spPr>
        <a:xfrm>
          <a:off x="295279" y="222245"/>
          <a:ext cx="958955" cy="8393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01BDE-E253-46E4-AF3C-2C8831648CCF}">
      <dsp:nvSpPr>
        <dsp:cNvPr id="0" name=""/>
        <dsp:cNvSpPr/>
      </dsp:nvSpPr>
      <dsp:spPr>
        <a:xfrm>
          <a:off x="0" y="1387399"/>
          <a:ext cx="6111499" cy="14878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>
              <a:latin typeface="Arial" panose="020B0604020202020204" pitchFamily="34" charset="0"/>
              <a:cs typeface="Arial" panose="020B0604020202020204" pitchFamily="34" charset="0"/>
            </a:rPr>
            <a:t>CERCIMARCO </a:t>
          </a:r>
          <a:r>
            <a:rPr lang="pt-PT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– Porto, desde 1986.                                   (CCM)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u="sng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u="none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PT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apoio a crianças, jovens e adultos com deficiência ou problemas de integração sócio-profissional</a:t>
          </a:r>
          <a:r>
            <a:rPr lang="pt-PT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SEM RELATÓRIO DE GESTÃO</a:t>
          </a:r>
          <a:endParaRPr lang="pt-PT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9312" y="1387399"/>
        <a:ext cx="4772186" cy="1487867"/>
      </dsp:txXfrm>
    </dsp:sp>
    <dsp:sp modelId="{95630D29-C49A-47F4-B7A0-F1E45C93833E}">
      <dsp:nvSpPr>
        <dsp:cNvPr id="0" name=""/>
        <dsp:cNvSpPr/>
      </dsp:nvSpPr>
      <dsp:spPr>
        <a:xfrm>
          <a:off x="263915" y="1623127"/>
          <a:ext cx="928495" cy="10233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BE9D-A2D7-4379-9A2F-693E33FF2CBE}">
      <dsp:nvSpPr>
        <dsp:cNvPr id="0" name=""/>
        <dsp:cNvSpPr/>
      </dsp:nvSpPr>
      <dsp:spPr>
        <a:xfrm>
          <a:off x="420825" y="0"/>
          <a:ext cx="6048671" cy="126106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>
              <a:latin typeface="Arial" panose="020B0604020202020204" pitchFamily="34" charset="0"/>
              <a:cs typeface="Arial" panose="020B0604020202020204" pitchFamily="34" charset="0"/>
            </a:rPr>
            <a:t>NHC (SOCIAL) </a:t>
          </a:r>
          <a:r>
            <a:rPr lang="pt-PT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– Lisboa, desde 1999.                                        (NHC)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b="1" u="sng" kern="1200" dirty="0" smtClean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u="sng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 1. habitação social (renda social); 2. Infância: jardim de infância e jardim de infância; 3. Apoio às famílias carenciadas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i="0" u="none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i="0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 RELATÓRIO DE GESTÃO</a:t>
          </a:r>
          <a:endParaRPr lang="pt-PT" sz="1100" b="1" u="none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2602" y="0"/>
        <a:ext cx="4786894" cy="1261065"/>
      </dsp:txXfrm>
    </dsp:sp>
    <dsp:sp modelId="{35B2413A-DA4D-4EBE-8C47-AB3D9EF79082}">
      <dsp:nvSpPr>
        <dsp:cNvPr id="0" name=""/>
        <dsp:cNvSpPr/>
      </dsp:nvSpPr>
      <dsp:spPr>
        <a:xfrm>
          <a:off x="519781" y="329545"/>
          <a:ext cx="912720" cy="630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58CEB-A0C6-4612-833D-3FAAD9A492D1}">
      <dsp:nvSpPr>
        <dsp:cNvPr id="0" name=""/>
        <dsp:cNvSpPr/>
      </dsp:nvSpPr>
      <dsp:spPr>
        <a:xfrm>
          <a:off x="432507" y="1320691"/>
          <a:ext cx="6047980" cy="12508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>
              <a:latin typeface="Arial" panose="020B0604020202020204" pitchFamily="34" charset="0"/>
              <a:cs typeface="Arial" panose="020B0604020202020204" pitchFamily="34" charset="0"/>
            </a:rPr>
            <a:t>CERCIOEIRAS </a:t>
          </a:r>
          <a:r>
            <a:rPr lang="pt-PT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– OEIRAS (Lisboa), desde 1975.                       (CCO)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u="sng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Respostas sociais</a:t>
          </a:r>
          <a:r>
            <a:rPr lang="pt-PT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psicologia, serviços sociais, terapias (ocupacional, </a:t>
          </a:r>
          <a:r>
            <a:rPr lang="pt-PT" sz="1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fono</a:t>
          </a:r>
          <a:r>
            <a:rPr lang="pt-PT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-audiológica e física), educação física e psicomotora.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 </a:t>
          </a:r>
          <a:r>
            <a:rPr lang="pt-PT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RELATÓRIO DE GESTÃO</a:t>
          </a:r>
          <a:endParaRPr lang="pt-PT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4140" y="1320691"/>
        <a:ext cx="4786347" cy="1250811"/>
      </dsp:txXfrm>
    </dsp:sp>
    <dsp:sp modelId="{14166905-96DB-43AB-B0C5-B519A0D90496}">
      <dsp:nvSpPr>
        <dsp:cNvPr id="0" name=""/>
        <dsp:cNvSpPr/>
      </dsp:nvSpPr>
      <dsp:spPr>
        <a:xfrm>
          <a:off x="654262" y="1470583"/>
          <a:ext cx="858109" cy="738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83A98-D309-41CB-BE1A-3E0A4F48BB47}">
      <dsp:nvSpPr>
        <dsp:cNvPr id="0" name=""/>
        <dsp:cNvSpPr/>
      </dsp:nvSpPr>
      <dsp:spPr>
        <a:xfrm>
          <a:off x="545460" y="0"/>
          <a:ext cx="6181885" cy="11521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F1F7A-754A-43FC-91FF-99704F35A9D5}">
      <dsp:nvSpPr>
        <dsp:cNvPr id="0" name=""/>
        <dsp:cNvSpPr/>
      </dsp:nvSpPr>
      <dsp:spPr>
        <a:xfrm>
          <a:off x="3551" y="345638"/>
          <a:ext cx="1728534" cy="46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(S)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Solidariedade</a:t>
          </a:r>
          <a:endParaRPr lang="en-US" sz="1000" kern="1200" dirty="0"/>
        </a:p>
      </dsp:txBody>
      <dsp:txXfrm>
        <a:off x="26048" y="368135"/>
        <a:ext cx="1683540" cy="415857"/>
      </dsp:txXfrm>
    </dsp:sp>
    <dsp:sp modelId="{0AADB784-951A-481B-930C-8735BD3EC378}">
      <dsp:nvSpPr>
        <dsp:cNvPr id="0" name=""/>
        <dsp:cNvSpPr/>
      </dsp:nvSpPr>
      <dsp:spPr>
        <a:xfrm>
          <a:off x="1849274" y="345638"/>
          <a:ext cx="1728534" cy="46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(I) 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Igualdade</a:t>
          </a:r>
          <a:endParaRPr lang="en-US" sz="1000" kern="1200" dirty="0"/>
        </a:p>
      </dsp:txBody>
      <dsp:txXfrm>
        <a:off x="1871771" y="368135"/>
        <a:ext cx="1683540" cy="415857"/>
      </dsp:txXfrm>
    </dsp:sp>
    <dsp:sp modelId="{DF99DDC8-C71C-40B0-AA40-C1BEBAD7B717}">
      <dsp:nvSpPr>
        <dsp:cNvPr id="0" name=""/>
        <dsp:cNvSpPr/>
      </dsp:nvSpPr>
      <dsp:spPr>
        <a:xfrm>
          <a:off x="3694997" y="345638"/>
          <a:ext cx="1728534" cy="46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(CS)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Coesão Social</a:t>
          </a:r>
          <a:endParaRPr lang="en-US" sz="1000" kern="1200" dirty="0"/>
        </a:p>
      </dsp:txBody>
      <dsp:txXfrm>
        <a:off x="3717494" y="368135"/>
        <a:ext cx="1683540" cy="415857"/>
      </dsp:txXfrm>
    </dsp:sp>
    <dsp:sp modelId="{135461D7-A197-4E0E-894D-4C383BEB6E6D}">
      <dsp:nvSpPr>
        <dsp:cNvPr id="0" name=""/>
        <dsp:cNvSpPr/>
      </dsp:nvSpPr>
      <dsp:spPr>
        <a:xfrm>
          <a:off x="5540721" y="345638"/>
          <a:ext cx="1728534" cy="460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(FR)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   Funcionamento Rede</a:t>
          </a:r>
        </a:p>
      </dsp:txBody>
      <dsp:txXfrm>
        <a:off x="5563218" y="368135"/>
        <a:ext cx="1683540" cy="415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16437-75D7-45E8-AED3-1DAD0AA98B79}">
      <dsp:nvSpPr>
        <dsp:cNvPr id="0" name=""/>
        <dsp:cNvSpPr/>
      </dsp:nvSpPr>
      <dsp:spPr>
        <a:xfrm>
          <a:off x="488960" y="0"/>
          <a:ext cx="1218157" cy="4496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Posicionamento</a:t>
          </a:r>
          <a:endParaRPr lang="en-US" sz="1200" kern="1200" dirty="0"/>
        </a:p>
      </dsp:txBody>
      <dsp:txXfrm>
        <a:off x="502128" y="13168"/>
        <a:ext cx="1191821" cy="423268"/>
      </dsp:txXfrm>
    </dsp:sp>
    <dsp:sp modelId="{5D338A8D-35C4-463B-B70C-E8C4344C2FD4}">
      <dsp:nvSpPr>
        <dsp:cNvPr id="0" name=""/>
        <dsp:cNvSpPr/>
      </dsp:nvSpPr>
      <dsp:spPr>
        <a:xfrm>
          <a:off x="1650949" y="0"/>
          <a:ext cx="1232125" cy="4496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Estratégico</a:t>
          </a:r>
          <a:endParaRPr lang="en-US" sz="1200" kern="1200" dirty="0"/>
        </a:p>
      </dsp:txBody>
      <dsp:txXfrm>
        <a:off x="1664117" y="13168"/>
        <a:ext cx="1205789" cy="423268"/>
      </dsp:txXfrm>
    </dsp:sp>
    <dsp:sp modelId="{4506A87F-43B1-4567-A18B-8EAA5E650AEF}">
      <dsp:nvSpPr>
        <dsp:cNvPr id="0" name=""/>
        <dsp:cNvSpPr/>
      </dsp:nvSpPr>
      <dsp:spPr>
        <a:xfrm>
          <a:off x="1517416" y="1910820"/>
          <a:ext cx="337203" cy="33720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D367D-26D2-4B0C-BB19-F414067611E9}">
      <dsp:nvSpPr>
        <dsp:cNvPr id="0" name=""/>
        <dsp:cNvSpPr/>
      </dsp:nvSpPr>
      <dsp:spPr>
        <a:xfrm>
          <a:off x="674407" y="1769644"/>
          <a:ext cx="2023221" cy="1366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51210-28F4-4E60-A468-6067C3CD00C7}">
      <dsp:nvSpPr>
        <dsp:cNvPr id="0" name=""/>
        <dsp:cNvSpPr/>
      </dsp:nvSpPr>
      <dsp:spPr>
        <a:xfrm>
          <a:off x="1865859" y="1177964"/>
          <a:ext cx="809288" cy="575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Defensivo</a:t>
          </a:r>
          <a:endParaRPr lang="en-US" sz="900" kern="1200" dirty="0"/>
        </a:p>
      </dsp:txBody>
      <dsp:txXfrm>
        <a:off x="1893952" y="1206057"/>
        <a:ext cx="753102" cy="519308"/>
      </dsp:txXfrm>
    </dsp:sp>
    <dsp:sp modelId="{ECA90981-8B9D-403A-885D-85F2ECF647E7}">
      <dsp:nvSpPr>
        <dsp:cNvPr id="0" name=""/>
        <dsp:cNvSpPr/>
      </dsp:nvSpPr>
      <dsp:spPr>
        <a:xfrm>
          <a:off x="1865859" y="575494"/>
          <a:ext cx="809288" cy="575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Acomodaticio</a:t>
          </a:r>
          <a:endParaRPr lang="en-US" sz="900" kern="1200" dirty="0"/>
        </a:p>
      </dsp:txBody>
      <dsp:txXfrm>
        <a:off x="1893952" y="603587"/>
        <a:ext cx="753102" cy="519308"/>
      </dsp:txXfrm>
    </dsp:sp>
    <dsp:sp modelId="{3CA6DB32-ED7B-4FCE-9F02-92E1EF9A21FD}">
      <dsp:nvSpPr>
        <dsp:cNvPr id="0" name=""/>
        <dsp:cNvSpPr/>
      </dsp:nvSpPr>
      <dsp:spPr>
        <a:xfrm>
          <a:off x="696887" y="1177964"/>
          <a:ext cx="809288" cy="575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Proativo</a:t>
          </a:r>
          <a:endParaRPr lang="en-US" sz="900" kern="1200" dirty="0"/>
        </a:p>
      </dsp:txBody>
      <dsp:txXfrm>
        <a:off x="724980" y="1206057"/>
        <a:ext cx="753102" cy="519308"/>
      </dsp:txXfrm>
    </dsp:sp>
    <dsp:sp modelId="{DD86283A-2032-4A33-9031-28677FCA3A8C}">
      <dsp:nvSpPr>
        <dsp:cNvPr id="0" name=""/>
        <dsp:cNvSpPr/>
      </dsp:nvSpPr>
      <dsp:spPr>
        <a:xfrm>
          <a:off x="696887" y="575494"/>
          <a:ext cx="809288" cy="575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Reativo</a:t>
          </a:r>
          <a:endParaRPr lang="en-US" sz="900" kern="1200" dirty="0"/>
        </a:p>
      </dsp:txBody>
      <dsp:txXfrm>
        <a:off x="724980" y="603587"/>
        <a:ext cx="753102" cy="519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366F1-B422-4C1A-9E8F-15796FA13B2F}">
      <dsp:nvSpPr>
        <dsp:cNvPr id="0" name=""/>
        <dsp:cNvSpPr/>
      </dsp:nvSpPr>
      <dsp:spPr>
        <a:xfrm rot="21300000">
          <a:off x="6370" y="573833"/>
          <a:ext cx="2063151" cy="23626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A2CD2-5F75-43F2-8703-9A118095E8AC}">
      <dsp:nvSpPr>
        <dsp:cNvPr id="0" name=""/>
        <dsp:cNvSpPr/>
      </dsp:nvSpPr>
      <dsp:spPr>
        <a:xfrm>
          <a:off x="249107" y="69196"/>
          <a:ext cx="622767" cy="55357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FD838-295D-4C9C-B3F0-AC0177320857}">
      <dsp:nvSpPr>
        <dsp:cNvPr id="0" name=""/>
        <dsp:cNvSpPr/>
      </dsp:nvSpPr>
      <dsp:spPr>
        <a:xfrm>
          <a:off x="1100222" y="0"/>
          <a:ext cx="664285" cy="58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Interno</a:t>
          </a:r>
          <a:endParaRPr lang="en-US" sz="1200" kern="1200" dirty="0"/>
        </a:p>
      </dsp:txBody>
      <dsp:txXfrm>
        <a:off x="1100222" y="0"/>
        <a:ext cx="664285" cy="581249"/>
      </dsp:txXfrm>
    </dsp:sp>
    <dsp:sp modelId="{C64E89DB-26CE-44D0-A88A-F342460F914B}">
      <dsp:nvSpPr>
        <dsp:cNvPr id="0" name=""/>
        <dsp:cNvSpPr/>
      </dsp:nvSpPr>
      <dsp:spPr>
        <a:xfrm>
          <a:off x="1204017" y="761160"/>
          <a:ext cx="622767" cy="55357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787F-EE74-46E6-B23D-4C5D42E1CFCD}">
      <dsp:nvSpPr>
        <dsp:cNvPr id="0" name=""/>
        <dsp:cNvSpPr/>
      </dsp:nvSpPr>
      <dsp:spPr>
        <a:xfrm>
          <a:off x="311383" y="802678"/>
          <a:ext cx="664285" cy="58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Externo</a:t>
          </a:r>
          <a:endParaRPr lang="en-US" sz="1200" kern="1200" dirty="0"/>
        </a:p>
      </dsp:txBody>
      <dsp:txXfrm>
        <a:off x="311383" y="802678"/>
        <a:ext cx="664285" cy="581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3050-8C9D-4914-ACE5-3F592EA43FD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A5B02B-411A-4A4D-AC27-86EB1728C725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Discricionário</a:t>
          </a:r>
          <a:endParaRPr lang="en-US" sz="2000" kern="1200" dirty="0"/>
        </a:p>
      </dsp:txBody>
      <dsp:txXfrm>
        <a:off x="2778459" y="442056"/>
        <a:ext cx="2571080" cy="651792"/>
      </dsp:txXfrm>
    </dsp:sp>
    <dsp:sp modelId="{070909D4-A445-43B8-A4D6-16109BB6587E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Ético</a:t>
          </a:r>
          <a:endParaRPr lang="en-US" sz="4600" kern="1200" dirty="0"/>
        </a:p>
      </dsp:txBody>
      <dsp:txXfrm>
        <a:off x="2778459" y="1254658"/>
        <a:ext cx="2571080" cy="651792"/>
      </dsp:txXfrm>
    </dsp:sp>
    <dsp:sp modelId="{32ABAF31-005C-488D-A3E2-21AA2163ECC2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Legal</a:t>
          </a:r>
          <a:endParaRPr lang="en-US" sz="1600" kern="1200" dirty="0"/>
        </a:p>
      </dsp:txBody>
      <dsp:txXfrm>
        <a:off x="2778459" y="2067260"/>
        <a:ext cx="2571080" cy="651792"/>
      </dsp:txXfrm>
    </dsp:sp>
    <dsp:sp modelId="{53FD2C1C-4B20-4D8C-9369-EE73CB144BC2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Económico</a:t>
          </a:r>
          <a:endParaRPr lang="en-US" sz="1600" kern="1200" dirty="0"/>
        </a:p>
      </dsp:txBody>
      <dsp:txXfrm>
        <a:off x="2778459" y="2879861"/>
        <a:ext cx="2571080" cy="651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9001-3F5E-45F7-887A-AC2FCD1D62B6}">
      <dsp:nvSpPr>
        <dsp:cNvPr id="0" name=""/>
        <dsp:cNvSpPr/>
      </dsp:nvSpPr>
      <dsp:spPr>
        <a:xfrm rot="16200000">
          <a:off x="1152398" y="91"/>
          <a:ext cx="1079856" cy="107985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Valores RSE</a:t>
          </a:r>
          <a:endParaRPr lang="pt-PT" sz="1100" kern="1200" dirty="0"/>
        </a:p>
      </dsp:txBody>
      <dsp:txXfrm rot="5400000">
        <a:off x="1152399" y="270054"/>
        <a:ext cx="890881" cy="539928"/>
      </dsp:txXfrm>
    </dsp:sp>
    <dsp:sp modelId="{530B7A50-7A62-4AC1-B535-DA3B3639106C}">
      <dsp:nvSpPr>
        <dsp:cNvPr id="0" name=""/>
        <dsp:cNvSpPr/>
      </dsp:nvSpPr>
      <dsp:spPr>
        <a:xfrm rot="5400000">
          <a:off x="2232251" y="29"/>
          <a:ext cx="1079856" cy="10801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Princípios Identidade Cooperativa</a:t>
          </a:r>
          <a:endParaRPr lang="pt-PT" sz="1100" kern="1200" dirty="0"/>
        </a:p>
      </dsp:txBody>
      <dsp:txXfrm rot="-5400000">
        <a:off x="2421097" y="270123"/>
        <a:ext cx="891140" cy="539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8CCC6-E8E2-40CA-ADC1-14F55A5C9D09}">
      <dsp:nvSpPr>
        <dsp:cNvPr id="0" name=""/>
        <dsp:cNvSpPr/>
      </dsp:nvSpPr>
      <dsp:spPr>
        <a:xfrm>
          <a:off x="3524" y="319936"/>
          <a:ext cx="1280638" cy="5122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dirty="0" smtClean="0"/>
            <a:t>Regime jurídico das cooperativas</a:t>
          </a:r>
          <a:endParaRPr lang="pt-PT" sz="1100" kern="1200" dirty="0"/>
        </a:p>
      </dsp:txBody>
      <dsp:txXfrm>
        <a:off x="259652" y="319936"/>
        <a:ext cx="768383" cy="512255"/>
      </dsp:txXfrm>
    </dsp:sp>
    <dsp:sp modelId="{12D4C7F5-9ACA-4943-8F82-8E4FDF8A0229}">
      <dsp:nvSpPr>
        <dsp:cNvPr id="0" name=""/>
        <dsp:cNvSpPr/>
      </dsp:nvSpPr>
      <dsp:spPr>
        <a:xfrm>
          <a:off x="1117679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Adesão livre e voluntária</a:t>
          </a:r>
          <a:endParaRPr lang="pt-PT" sz="700" kern="1200" dirty="0"/>
        </a:p>
      </dsp:txBody>
      <dsp:txXfrm>
        <a:off x="1330265" y="363478"/>
        <a:ext cx="637758" cy="425171"/>
      </dsp:txXfrm>
    </dsp:sp>
    <dsp:sp modelId="{AF464A9D-06E6-44DF-80CF-DE103373E622}">
      <dsp:nvSpPr>
        <dsp:cNvPr id="0" name=""/>
        <dsp:cNvSpPr/>
      </dsp:nvSpPr>
      <dsp:spPr>
        <a:xfrm>
          <a:off x="2031799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Gestão democrática</a:t>
          </a:r>
          <a:endParaRPr lang="pt-PT" sz="700" kern="1200" dirty="0"/>
        </a:p>
      </dsp:txBody>
      <dsp:txXfrm>
        <a:off x="2244385" y="363478"/>
        <a:ext cx="637758" cy="425171"/>
      </dsp:txXfrm>
    </dsp:sp>
    <dsp:sp modelId="{064AF31C-7190-4FEB-A32D-4826C6C697B8}">
      <dsp:nvSpPr>
        <dsp:cNvPr id="0" name=""/>
        <dsp:cNvSpPr/>
      </dsp:nvSpPr>
      <dsp:spPr>
        <a:xfrm>
          <a:off x="2945919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Autonomia e independência</a:t>
          </a:r>
          <a:endParaRPr lang="pt-PT" sz="700" kern="1200" dirty="0"/>
        </a:p>
      </dsp:txBody>
      <dsp:txXfrm>
        <a:off x="3158505" y="363478"/>
        <a:ext cx="637758" cy="425171"/>
      </dsp:txXfrm>
    </dsp:sp>
    <dsp:sp modelId="{F72618D1-33F5-4609-A573-5B34F42BB858}">
      <dsp:nvSpPr>
        <dsp:cNvPr id="0" name=""/>
        <dsp:cNvSpPr/>
      </dsp:nvSpPr>
      <dsp:spPr>
        <a:xfrm>
          <a:off x="3860038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Participação económica dos membros</a:t>
          </a:r>
          <a:endParaRPr lang="pt-PT" sz="700" kern="1200" dirty="0"/>
        </a:p>
      </dsp:txBody>
      <dsp:txXfrm>
        <a:off x="4072624" y="363478"/>
        <a:ext cx="637758" cy="425171"/>
      </dsp:txXfrm>
    </dsp:sp>
    <dsp:sp modelId="{2C7A8FCC-7A58-4931-8189-8D11E5E64797}">
      <dsp:nvSpPr>
        <dsp:cNvPr id="0" name=""/>
        <dsp:cNvSpPr/>
      </dsp:nvSpPr>
      <dsp:spPr>
        <a:xfrm>
          <a:off x="4774158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Educação, Formação e informação</a:t>
          </a:r>
          <a:endParaRPr lang="pt-PT" sz="700" kern="1200" dirty="0"/>
        </a:p>
      </dsp:txBody>
      <dsp:txXfrm>
        <a:off x="4986744" y="363478"/>
        <a:ext cx="637758" cy="425171"/>
      </dsp:txXfrm>
    </dsp:sp>
    <dsp:sp modelId="{38E6851E-2C00-423F-BE63-CE50E7E259CC}">
      <dsp:nvSpPr>
        <dsp:cNvPr id="0" name=""/>
        <dsp:cNvSpPr/>
      </dsp:nvSpPr>
      <dsp:spPr>
        <a:xfrm>
          <a:off x="5688278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Intercooperação</a:t>
          </a:r>
          <a:endParaRPr lang="pt-PT" sz="700" kern="1200" dirty="0"/>
        </a:p>
      </dsp:txBody>
      <dsp:txXfrm>
        <a:off x="5900864" y="363478"/>
        <a:ext cx="637758" cy="425171"/>
      </dsp:txXfrm>
    </dsp:sp>
    <dsp:sp modelId="{6998848C-B524-4F79-9F28-0311408FDA64}">
      <dsp:nvSpPr>
        <dsp:cNvPr id="0" name=""/>
        <dsp:cNvSpPr/>
      </dsp:nvSpPr>
      <dsp:spPr>
        <a:xfrm>
          <a:off x="6602397" y="363478"/>
          <a:ext cx="1062929" cy="4251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700" kern="1200" dirty="0" smtClean="0"/>
            <a:t>Interesse pela Comunidade</a:t>
          </a:r>
          <a:endParaRPr lang="pt-PT" sz="700" kern="1200" dirty="0"/>
        </a:p>
      </dsp:txBody>
      <dsp:txXfrm>
        <a:off x="6814983" y="363478"/>
        <a:ext cx="637758" cy="425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CAB39-37A7-4F90-B434-87B0E2DBF681}">
      <dsp:nvSpPr>
        <dsp:cNvPr id="0" name=""/>
        <dsp:cNvSpPr/>
      </dsp:nvSpPr>
      <dsp:spPr>
        <a:xfrm>
          <a:off x="3483739" y="1035467"/>
          <a:ext cx="593360" cy="59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Intervenção social</a:t>
          </a:r>
          <a:endParaRPr lang="pt-PT" sz="600" kern="1200" dirty="0"/>
        </a:p>
      </dsp:txBody>
      <dsp:txXfrm>
        <a:off x="3570635" y="1122363"/>
        <a:ext cx="419568" cy="419568"/>
      </dsp:txXfrm>
    </dsp:sp>
    <dsp:sp modelId="{76600BD1-E3E0-4DC9-B96F-51A488A13DDF}">
      <dsp:nvSpPr>
        <dsp:cNvPr id="0" name=""/>
        <dsp:cNvSpPr/>
      </dsp:nvSpPr>
      <dsp:spPr>
        <a:xfrm rot="16200000">
          <a:off x="3703627" y="793296"/>
          <a:ext cx="153585" cy="20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26665" y="856984"/>
        <a:ext cx="107510" cy="121951"/>
      </dsp:txXfrm>
    </dsp:sp>
    <dsp:sp modelId="{E6EA4169-4572-4CB3-863E-0FC42985BA27}">
      <dsp:nvSpPr>
        <dsp:cNvPr id="0" name=""/>
        <dsp:cNvSpPr/>
      </dsp:nvSpPr>
      <dsp:spPr>
        <a:xfrm>
          <a:off x="3409569" y="3982"/>
          <a:ext cx="741700" cy="74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Famílias</a:t>
          </a:r>
          <a:endParaRPr lang="pt-PT" sz="600" kern="1200" dirty="0"/>
        </a:p>
      </dsp:txBody>
      <dsp:txXfrm>
        <a:off x="3518188" y="112601"/>
        <a:ext cx="524462" cy="524462"/>
      </dsp:txXfrm>
    </dsp:sp>
    <dsp:sp modelId="{8CD70236-BF21-4C26-B0AE-E375ADD2D0C0}">
      <dsp:nvSpPr>
        <dsp:cNvPr id="0" name=""/>
        <dsp:cNvSpPr/>
      </dsp:nvSpPr>
      <dsp:spPr>
        <a:xfrm rot="19800000">
          <a:off x="4082275" y="1011909"/>
          <a:ext cx="153585" cy="20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85361" y="1064078"/>
        <a:ext cx="107510" cy="121951"/>
      </dsp:txXfrm>
    </dsp:sp>
    <dsp:sp modelId="{F0A0CD8C-9A75-4B2E-B52B-CC5C19B82503}">
      <dsp:nvSpPr>
        <dsp:cNvPr id="0" name=""/>
        <dsp:cNvSpPr/>
      </dsp:nvSpPr>
      <dsp:spPr>
        <a:xfrm>
          <a:off x="4238628" y="482640"/>
          <a:ext cx="741700" cy="74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Crianças e jovens</a:t>
          </a:r>
          <a:endParaRPr lang="pt-PT" sz="600" kern="1200" dirty="0"/>
        </a:p>
      </dsp:txBody>
      <dsp:txXfrm>
        <a:off x="4347247" y="591259"/>
        <a:ext cx="524462" cy="524462"/>
      </dsp:txXfrm>
    </dsp:sp>
    <dsp:sp modelId="{B0A126CD-C78E-4C45-9CCB-F8A8E9AD5917}">
      <dsp:nvSpPr>
        <dsp:cNvPr id="0" name=""/>
        <dsp:cNvSpPr/>
      </dsp:nvSpPr>
      <dsp:spPr>
        <a:xfrm rot="1800000">
          <a:off x="4082275" y="1449135"/>
          <a:ext cx="153585" cy="20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85361" y="1478266"/>
        <a:ext cx="107510" cy="121951"/>
      </dsp:txXfrm>
    </dsp:sp>
    <dsp:sp modelId="{8E292861-9E3B-446C-BCF8-A9DFF7DE19BF}">
      <dsp:nvSpPr>
        <dsp:cNvPr id="0" name=""/>
        <dsp:cNvSpPr/>
      </dsp:nvSpPr>
      <dsp:spPr>
        <a:xfrm>
          <a:off x="4238628" y="1439955"/>
          <a:ext cx="741700" cy="74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Idosos</a:t>
          </a:r>
          <a:endParaRPr lang="pt-PT" sz="600" kern="1200" dirty="0"/>
        </a:p>
      </dsp:txBody>
      <dsp:txXfrm>
        <a:off x="4347247" y="1548574"/>
        <a:ext cx="524462" cy="524462"/>
      </dsp:txXfrm>
    </dsp:sp>
    <dsp:sp modelId="{ED1B84E4-A886-4754-B4F7-C2AA38E72605}">
      <dsp:nvSpPr>
        <dsp:cNvPr id="0" name=""/>
        <dsp:cNvSpPr/>
      </dsp:nvSpPr>
      <dsp:spPr>
        <a:xfrm rot="5400000">
          <a:off x="3703627" y="1667748"/>
          <a:ext cx="153585" cy="20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26665" y="1685361"/>
        <a:ext cx="107510" cy="121951"/>
      </dsp:txXfrm>
    </dsp:sp>
    <dsp:sp modelId="{0C209C72-6C8A-453D-BFE8-8ACDF564619C}">
      <dsp:nvSpPr>
        <dsp:cNvPr id="0" name=""/>
        <dsp:cNvSpPr/>
      </dsp:nvSpPr>
      <dsp:spPr>
        <a:xfrm>
          <a:off x="3409569" y="1918612"/>
          <a:ext cx="741700" cy="74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Incapacitados</a:t>
          </a:r>
          <a:endParaRPr lang="pt-PT" sz="600" kern="1200" dirty="0"/>
        </a:p>
      </dsp:txBody>
      <dsp:txXfrm>
        <a:off x="3518188" y="2027231"/>
        <a:ext cx="524462" cy="524462"/>
      </dsp:txXfrm>
    </dsp:sp>
    <dsp:sp modelId="{13165772-F531-4424-9E95-D4FD25683B2D}">
      <dsp:nvSpPr>
        <dsp:cNvPr id="0" name=""/>
        <dsp:cNvSpPr/>
      </dsp:nvSpPr>
      <dsp:spPr>
        <a:xfrm rot="9000000">
          <a:off x="3324978" y="1449135"/>
          <a:ext cx="153585" cy="20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367967" y="1478266"/>
        <a:ext cx="107510" cy="121951"/>
      </dsp:txXfrm>
    </dsp:sp>
    <dsp:sp modelId="{E29F9085-07B0-4321-A6D9-76AE9DB28D59}">
      <dsp:nvSpPr>
        <dsp:cNvPr id="0" name=""/>
        <dsp:cNvSpPr/>
      </dsp:nvSpPr>
      <dsp:spPr>
        <a:xfrm>
          <a:off x="2580510" y="1439955"/>
          <a:ext cx="741700" cy="74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Desempregados</a:t>
          </a:r>
          <a:endParaRPr lang="pt-PT" sz="600" kern="1200" dirty="0"/>
        </a:p>
      </dsp:txBody>
      <dsp:txXfrm>
        <a:off x="2689129" y="1548574"/>
        <a:ext cx="524462" cy="524462"/>
      </dsp:txXfrm>
    </dsp:sp>
    <dsp:sp modelId="{5861CD0A-D2CC-41F6-A6B4-3F3151FD0CFE}">
      <dsp:nvSpPr>
        <dsp:cNvPr id="0" name=""/>
        <dsp:cNvSpPr/>
      </dsp:nvSpPr>
      <dsp:spPr>
        <a:xfrm rot="12600000">
          <a:off x="3324978" y="1011909"/>
          <a:ext cx="153585" cy="20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367967" y="1064078"/>
        <a:ext cx="107510" cy="121951"/>
      </dsp:txXfrm>
    </dsp:sp>
    <dsp:sp modelId="{89280052-A32A-4CA8-9979-97CB6E5CC59A}">
      <dsp:nvSpPr>
        <dsp:cNvPr id="0" name=""/>
        <dsp:cNvSpPr/>
      </dsp:nvSpPr>
      <dsp:spPr>
        <a:xfrm>
          <a:off x="2580510" y="482640"/>
          <a:ext cx="741700" cy="74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600" kern="1200" dirty="0" smtClean="0"/>
            <a:t>Outros grupos vulneráveis</a:t>
          </a:r>
          <a:endParaRPr lang="pt-PT" sz="600" kern="1200" dirty="0"/>
        </a:p>
      </dsp:txBody>
      <dsp:txXfrm>
        <a:off x="2689129" y="591259"/>
        <a:ext cx="524462" cy="524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E19C7-A2B1-43D4-9177-5D29F2D2ECF4}">
      <dsp:nvSpPr>
        <dsp:cNvPr id="0" name=""/>
        <dsp:cNvSpPr/>
      </dsp:nvSpPr>
      <dsp:spPr>
        <a:xfrm>
          <a:off x="70070" y="16175"/>
          <a:ext cx="4793332" cy="481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Regimes contabilísticos</a:t>
          </a:r>
          <a:endParaRPr lang="pt-PT" sz="1800" kern="1200" dirty="0"/>
        </a:p>
      </dsp:txBody>
      <dsp:txXfrm>
        <a:off x="84172" y="30277"/>
        <a:ext cx="4765128" cy="453284"/>
      </dsp:txXfrm>
    </dsp:sp>
    <dsp:sp modelId="{7A11DBC6-FE1F-4CC4-8C38-AD451C57284D}">
      <dsp:nvSpPr>
        <dsp:cNvPr id="0" name=""/>
        <dsp:cNvSpPr/>
      </dsp:nvSpPr>
      <dsp:spPr>
        <a:xfrm>
          <a:off x="79503" y="594174"/>
          <a:ext cx="3558594" cy="707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Cooperativas (em </a:t>
          </a:r>
          <a:r>
            <a:rPr lang="pt-PT" sz="1300" kern="1200" dirty="0" smtClean="0"/>
            <a:t>geral</a:t>
          </a:r>
          <a:r>
            <a:rPr lang="pt-PT" sz="1300" kern="1200" dirty="0" smtClean="0"/>
            <a:t>) =&gt; SNC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 (mais abrangente/</a:t>
          </a:r>
          <a:r>
            <a:rPr lang="pt-PT" sz="1300" kern="1200" dirty="0" err="1" smtClean="0"/>
            <a:t>Soc</a:t>
          </a:r>
          <a:r>
            <a:rPr lang="pt-PT" sz="1300" kern="1200" dirty="0" smtClean="0"/>
            <a:t>. capitalistas)</a:t>
          </a:r>
          <a:endParaRPr lang="pt-PT" sz="1300" kern="1200" dirty="0"/>
        </a:p>
      </dsp:txBody>
      <dsp:txXfrm>
        <a:off x="100225" y="614896"/>
        <a:ext cx="3517150" cy="666042"/>
      </dsp:txXfrm>
    </dsp:sp>
    <dsp:sp modelId="{F98222D5-7506-4720-9969-2EC982410E2C}">
      <dsp:nvSpPr>
        <dsp:cNvPr id="0" name=""/>
        <dsp:cNvSpPr/>
      </dsp:nvSpPr>
      <dsp:spPr>
        <a:xfrm>
          <a:off x="153516" y="1427132"/>
          <a:ext cx="1574653" cy="1092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/>
            <a:t>Demonstrações financeiras</a:t>
          </a:r>
          <a:r>
            <a:rPr lang="pt-PT" sz="1300" kern="1200" dirty="0" smtClean="0"/>
            <a:t>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Balanço e DR</a:t>
          </a:r>
        </a:p>
      </dsp:txBody>
      <dsp:txXfrm>
        <a:off x="185522" y="1459138"/>
        <a:ext cx="1510641" cy="1028765"/>
      </dsp:txXfrm>
    </dsp:sp>
    <dsp:sp modelId="{4B340CB1-151C-4684-BEDA-297A73E472E2}">
      <dsp:nvSpPr>
        <dsp:cNvPr id="0" name=""/>
        <dsp:cNvSpPr/>
      </dsp:nvSpPr>
      <dsp:spPr>
        <a:xfrm>
          <a:off x="1856084" y="1427132"/>
          <a:ext cx="1744575" cy="1092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/>
            <a:t>Relatório de Gestão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(</a:t>
          </a:r>
          <a:r>
            <a:rPr lang="pt-PT" sz="900" kern="1200" dirty="0" smtClean="0"/>
            <a:t>informação não meramente  financeira</a:t>
          </a:r>
          <a:r>
            <a:rPr lang="pt-PT" sz="1300" kern="1200" dirty="0" smtClean="0"/>
            <a:t>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/>
            <a:t>Proposta de aplicação de excedentes</a:t>
          </a:r>
          <a:endParaRPr lang="pt-PT" sz="1300" b="1" kern="1200" dirty="0"/>
        </a:p>
      </dsp:txBody>
      <dsp:txXfrm>
        <a:off x="1888090" y="1459138"/>
        <a:ext cx="1680563" cy="1028765"/>
      </dsp:txXfrm>
    </dsp:sp>
    <dsp:sp modelId="{C2318745-C692-4ABA-9185-85C1B108FE1D}">
      <dsp:nvSpPr>
        <dsp:cNvPr id="0" name=""/>
        <dsp:cNvSpPr/>
      </dsp:nvSpPr>
      <dsp:spPr>
        <a:xfrm>
          <a:off x="3665823" y="600752"/>
          <a:ext cx="1226518" cy="694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CSS </a:t>
          </a:r>
          <a:r>
            <a:rPr lang="pt-PT" sz="1300" kern="1200" dirty="0" smtClean="0"/>
            <a:t>(</a:t>
          </a:r>
          <a:r>
            <a:rPr lang="pt-PT" sz="1300" kern="1200" dirty="0" err="1" smtClean="0"/>
            <a:t>equiv</a:t>
          </a:r>
          <a:r>
            <a:rPr lang="pt-PT" sz="1300" kern="1200" dirty="0" smtClean="0"/>
            <a:t>. IPSS)=&gt; SNC-ESNL</a:t>
          </a:r>
          <a:endParaRPr lang="pt-PT" sz="1300" kern="1200" dirty="0"/>
        </a:p>
      </dsp:txBody>
      <dsp:txXfrm>
        <a:off x="3686159" y="621088"/>
        <a:ext cx="1185846" cy="653657"/>
      </dsp:txXfrm>
    </dsp:sp>
    <dsp:sp modelId="{C7F4A1F1-996A-41FC-A752-9A9FB9C697DB}">
      <dsp:nvSpPr>
        <dsp:cNvPr id="0" name=""/>
        <dsp:cNvSpPr/>
      </dsp:nvSpPr>
      <dsp:spPr>
        <a:xfrm>
          <a:off x="3665823" y="1413975"/>
          <a:ext cx="1226518" cy="1092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 dirty="0" smtClean="0"/>
            <a:t>Aplicável apenas a CSS com volume Vendas superiores a 150.000€/2 anos consecutivos; caso contrário aplicável o regime de caixa. </a:t>
          </a:r>
          <a:endParaRPr lang="pt-PT" sz="900" kern="1200" dirty="0"/>
        </a:p>
      </dsp:txBody>
      <dsp:txXfrm>
        <a:off x="3697829" y="1445981"/>
        <a:ext cx="1162506" cy="1028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A6CC4-9091-4412-A1E7-BC9EB80AC0D5}">
      <dsp:nvSpPr>
        <dsp:cNvPr id="0" name=""/>
        <dsp:cNvSpPr/>
      </dsp:nvSpPr>
      <dsp:spPr>
        <a:xfrm>
          <a:off x="0" y="2039"/>
          <a:ext cx="8434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71F77-9A66-4878-9755-BEEB0833DD6A}">
      <dsp:nvSpPr>
        <dsp:cNvPr id="0" name=""/>
        <dsp:cNvSpPr/>
      </dsp:nvSpPr>
      <dsp:spPr>
        <a:xfrm>
          <a:off x="0" y="2039"/>
          <a:ext cx="1686877" cy="417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solidFill>
                <a:schemeClr val="tx1"/>
              </a:solidFill>
            </a:rPr>
            <a:t>Relatório de Gestão</a:t>
          </a:r>
          <a:endParaRPr lang="pt-PT" sz="200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Estrutura e conteúdo </a:t>
          </a:r>
          <a:r>
            <a:rPr lang="pt-PT" sz="2000" kern="1200" dirty="0" smtClean="0">
              <a:sym typeface="Wingdings" panose="05000000000000000000" pitchFamily="2" charset="2"/>
            </a:rPr>
            <a:t>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>
            <a:sym typeface="Wingdings" panose="05000000000000000000" pitchFamily="2" charset="2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ym typeface="Wingdings" panose="05000000000000000000" pitchFamily="2" charset="2"/>
            </a:rPr>
            <a:t>Conhecimento dinâmico da cooperativa</a:t>
          </a:r>
          <a:endParaRPr lang="pt-PT" sz="1600" kern="1200" dirty="0"/>
        </a:p>
      </dsp:txBody>
      <dsp:txXfrm>
        <a:off x="0" y="2039"/>
        <a:ext cx="1686877" cy="4172385"/>
      </dsp:txXfrm>
    </dsp:sp>
    <dsp:sp modelId="{08680E3D-B32A-4B11-B2A0-B4E3D924103F}">
      <dsp:nvSpPr>
        <dsp:cNvPr id="0" name=""/>
        <dsp:cNvSpPr/>
      </dsp:nvSpPr>
      <dsp:spPr>
        <a:xfrm>
          <a:off x="1813393" y="86790"/>
          <a:ext cx="6620994" cy="23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Aspetos gerais </a:t>
          </a:r>
          <a:r>
            <a:rPr lang="pt-PT" sz="1400" b="0" kern="1200" dirty="0" smtClean="0"/>
            <a:t>de gestão</a:t>
          </a:r>
          <a:endParaRPr lang="pt-PT" sz="1400" kern="1200" dirty="0"/>
        </a:p>
      </dsp:txBody>
      <dsp:txXfrm>
        <a:off x="1813393" y="86790"/>
        <a:ext cx="6620994" cy="235338"/>
      </dsp:txXfrm>
    </dsp:sp>
    <dsp:sp modelId="{065EAA44-B728-4863-8AEA-9B3AA2F5FC45}">
      <dsp:nvSpPr>
        <dsp:cNvPr id="0" name=""/>
        <dsp:cNvSpPr/>
      </dsp:nvSpPr>
      <dsp:spPr>
        <a:xfrm>
          <a:off x="1686877" y="322129"/>
          <a:ext cx="674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3275A-184B-4074-A205-46C75F2E524A}">
      <dsp:nvSpPr>
        <dsp:cNvPr id="0" name=""/>
        <dsp:cNvSpPr/>
      </dsp:nvSpPr>
      <dsp:spPr>
        <a:xfrm>
          <a:off x="1813393" y="422474"/>
          <a:ext cx="6620994" cy="27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Aspetos específicos </a:t>
          </a:r>
          <a:r>
            <a:rPr lang="pt-PT" sz="1400" b="0" kern="1200" dirty="0" smtClean="0"/>
            <a:t>sobre o seu património</a:t>
          </a:r>
          <a:r>
            <a:rPr lang="pt-PT" sz="1400" b="1" kern="1200" dirty="0" smtClean="0"/>
            <a:t>. </a:t>
          </a:r>
          <a:endParaRPr lang="pt-PT" sz="1400" kern="1200" dirty="0"/>
        </a:p>
      </dsp:txBody>
      <dsp:txXfrm>
        <a:off x="1813393" y="422474"/>
        <a:ext cx="6620994" cy="272645"/>
      </dsp:txXfrm>
    </dsp:sp>
    <dsp:sp modelId="{394E1330-8300-43C8-A005-7D80FEFE2CC6}">
      <dsp:nvSpPr>
        <dsp:cNvPr id="0" name=""/>
        <dsp:cNvSpPr/>
      </dsp:nvSpPr>
      <dsp:spPr>
        <a:xfrm>
          <a:off x="1686877" y="679526"/>
          <a:ext cx="674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E0F87-01BE-44C2-A3B3-0AAF65EE67C6}">
      <dsp:nvSpPr>
        <dsp:cNvPr id="0" name=""/>
        <dsp:cNvSpPr/>
      </dsp:nvSpPr>
      <dsp:spPr>
        <a:xfrm>
          <a:off x="1813393" y="764278"/>
          <a:ext cx="6620994" cy="87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Análise</a:t>
          </a:r>
          <a:r>
            <a:rPr lang="en-US" sz="1400" b="1" kern="1200" dirty="0" smtClean="0"/>
            <a:t> do </a:t>
          </a:r>
          <a:r>
            <a:rPr lang="en-US" sz="1400" b="1" kern="1200" dirty="0" err="1" smtClean="0"/>
            <a:t>negócio</a:t>
          </a:r>
          <a:r>
            <a:rPr lang="en-US" sz="1400" b="1" kern="1200" dirty="0" smtClean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evolução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desenvolvimento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espectável</a:t>
          </a:r>
          <a:r>
            <a:rPr lang="en-US" sz="1400" kern="1200" dirty="0" smtClean="0"/>
            <a:t>);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Resultados</a:t>
          </a:r>
          <a:r>
            <a:rPr lang="en-US" sz="1400" b="1" kern="1200" dirty="0" smtClean="0"/>
            <a:t> </a:t>
          </a:r>
          <a:r>
            <a:rPr lang="en-US" sz="1400" kern="1200" dirty="0" smtClean="0"/>
            <a:t>e </a:t>
          </a:r>
          <a:r>
            <a:rPr lang="en-US" sz="1400" b="1" kern="1200" dirty="0" err="1" smtClean="0"/>
            <a:t>situação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financeira</a:t>
          </a:r>
          <a:r>
            <a:rPr lang="en-US" sz="1400" kern="1200" dirty="0" smtClean="0"/>
            <a:t>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Principais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riscos</a:t>
          </a:r>
          <a:r>
            <a:rPr lang="en-US" sz="1400" b="1" kern="1200" dirty="0" smtClean="0"/>
            <a:t> e </a:t>
          </a:r>
          <a:r>
            <a:rPr lang="en-US" sz="1400" b="1" kern="1200" dirty="0" err="1" smtClean="0"/>
            <a:t>incertezas</a:t>
          </a:r>
          <a:r>
            <a:rPr lang="en-US" sz="1400" b="1" kern="1200" dirty="0" smtClean="0"/>
            <a:t>.</a:t>
          </a:r>
          <a:endParaRPr lang="pt-PT" sz="1400" kern="1200" dirty="0"/>
        </a:p>
      </dsp:txBody>
      <dsp:txXfrm>
        <a:off x="1813393" y="764278"/>
        <a:ext cx="6620994" cy="875399"/>
      </dsp:txXfrm>
    </dsp:sp>
    <dsp:sp modelId="{6778C19C-A774-40B0-93C5-10AB1555017F}">
      <dsp:nvSpPr>
        <dsp:cNvPr id="0" name=""/>
        <dsp:cNvSpPr/>
      </dsp:nvSpPr>
      <dsp:spPr>
        <a:xfrm>
          <a:off x="1686877" y="1639677"/>
          <a:ext cx="674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F0E22-BCA5-48A6-8E3E-1A3A9A692764}">
      <dsp:nvSpPr>
        <dsp:cNvPr id="0" name=""/>
        <dsp:cNvSpPr/>
      </dsp:nvSpPr>
      <dsp:spPr>
        <a:xfrm>
          <a:off x="1813393" y="1693545"/>
          <a:ext cx="6620994" cy="2361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Aspetos financeiros e não-financeiros</a:t>
          </a:r>
          <a:r>
            <a:rPr lang="pt-PT" sz="1400" kern="1200" dirty="0" smtClean="0"/>
            <a:t>: volume de negócios da cooperativa (com membros e com terceiros);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Resultados</a:t>
          </a:r>
          <a:r>
            <a:rPr lang="en-US" sz="1400" kern="1200" dirty="0" smtClean="0"/>
            <a:t> das </a:t>
          </a:r>
          <a:r>
            <a:rPr lang="en-US" sz="1400" kern="1200" dirty="0" err="1" smtClean="0"/>
            <a:t>subsidiárias</a:t>
          </a:r>
          <a:r>
            <a:rPr lang="en-US" sz="1400" kern="1200" dirty="0" smtClean="0"/>
            <a:t>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Composição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classificação</a:t>
          </a:r>
          <a:r>
            <a:rPr lang="en-US" sz="1400" kern="1200" dirty="0" smtClean="0"/>
            <a:t> dos </a:t>
          </a:r>
          <a:r>
            <a:rPr lang="en-US" sz="1400" kern="1200" dirty="0" err="1" smtClean="0"/>
            <a:t>ativos</a:t>
          </a:r>
          <a:r>
            <a:rPr lang="en-US" sz="1400" kern="1200" dirty="0" smtClean="0"/>
            <a:t>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Resultados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económicos</a:t>
          </a:r>
          <a:r>
            <a:rPr lang="en-US" sz="1400" kern="1200" dirty="0" smtClean="0"/>
            <a:t> / </a:t>
          </a:r>
          <a:r>
            <a:rPr lang="en-US" sz="1400" kern="1200" dirty="0" err="1" smtClean="0"/>
            <a:t>angariação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alocação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fundos</a:t>
          </a:r>
          <a:r>
            <a:rPr lang="en-US" sz="1400" kern="1200" dirty="0" smtClean="0"/>
            <a:t>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Reservas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repartíveis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irrepartíveis</a:t>
          </a:r>
          <a:r>
            <a:rPr lang="en-US" sz="1400" kern="1200" dirty="0" smtClean="0"/>
            <a:t>);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Sustentabilidade </a:t>
          </a:r>
          <a:r>
            <a:rPr lang="en-US" sz="1400" kern="1200" dirty="0" err="1" smtClean="0"/>
            <a:t>económica</a:t>
          </a:r>
          <a:r>
            <a:rPr lang="en-US" sz="1400" kern="1200" dirty="0" smtClean="0"/>
            <a:t> da </a:t>
          </a:r>
          <a:r>
            <a:rPr lang="en-US" sz="1400" kern="1200" dirty="0" err="1" smtClean="0"/>
            <a:t>cooperativa</a:t>
          </a:r>
          <a:r>
            <a:rPr lang="en-US" sz="1400" kern="1200" dirty="0" smtClean="0"/>
            <a:t>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Intercooperação</a:t>
          </a:r>
          <a:r>
            <a:rPr lang="en-US" sz="1400" b="1" kern="1200" dirty="0" smtClean="0"/>
            <a:t> e </a:t>
          </a:r>
          <a:r>
            <a:rPr lang="en-US" sz="1400" b="1" kern="1200" dirty="0" err="1" smtClean="0"/>
            <a:t>práticas</a:t>
          </a:r>
          <a:r>
            <a:rPr lang="en-US" sz="1400" b="1" kern="1200" dirty="0" smtClean="0"/>
            <a:t> de RSE;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Envolvimento</a:t>
          </a:r>
          <a:r>
            <a:rPr lang="en-US" sz="1400" b="1" kern="1200" dirty="0" smtClean="0"/>
            <a:t> em </a:t>
          </a:r>
          <a:r>
            <a:rPr lang="en-US" sz="1400" b="1" kern="1200" dirty="0" err="1" smtClean="0"/>
            <a:t>educação</a:t>
          </a:r>
          <a:r>
            <a:rPr lang="en-US" sz="1400" b="1" kern="1200" dirty="0" smtClean="0"/>
            <a:t> e </a:t>
          </a:r>
          <a:r>
            <a:rPr lang="en-US" sz="1400" b="1" kern="1200" dirty="0" err="1" smtClean="0"/>
            <a:t>formação</a:t>
          </a:r>
          <a:r>
            <a:rPr lang="en-US" sz="1400" b="1" kern="1200" dirty="0" smtClean="0"/>
            <a:t> </a:t>
          </a:r>
          <a:r>
            <a:rPr lang="en-US" sz="1400" kern="1200" dirty="0" err="1" smtClean="0"/>
            <a:t>cooperativas</a:t>
          </a:r>
          <a:r>
            <a:rPr lang="en-US" sz="1400" kern="1200" dirty="0" smtClean="0"/>
            <a:t>.</a:t>
          </a:r>
          <a:endParaRPr lang="pt-PT" sz="1400" kern="1200" dirty="0"/>
        </a:p>
      </dsp:txBody>
      <dsp:txXfrm>
        <a:off x="1813393" y="1693545"/>
        <a:ext cx="6620994" cy="2361297"/>
      </dsp:txXfrm>
    </dsp:sp>
    <dsp:sp modelId="{D3999FFF-FAF5-4D85-B559-EC89D6791CBD}">
      <dsp:nvSpPr>
        <dsp:cNvPr id="0" name=""/>
        <dsp:cNvSpPr/>
      </dsp:nvSpPr>
      <dsp:spPr>
        <a:xfrm>
          <a:off x="1686877" y="4085726"/>
          <a:ext cx="674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F8DF3F-38EF-40AC-A00F-389DD3F476F0}" type="datetimeFigureOut">
              <a:rPr lang="pt-PT"/>
              <a:pPr>
                <a:defRPr/>
              </a:pPr>
              <a:t>15-11-2016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D5BFE4-C062-4222-8284-2C0A8098E19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528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8C342-C858-4AB0-B8CF-4B1BF94E6483}" type="datetimeFigureOut">
              <a:rPr lang="pt-PT"/>
              <a:pPr>
                <a:defRPr/>
              </a:pPr>
              <a:t>15-11-2016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1EE5A3-2512-448A-9BA4-FF92771D959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9712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90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127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7558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558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6176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-285750">
              <a:buFont typeface="Wingdings" panose="05000000000000000000" pitchFamily="2" charset="2"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9690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969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33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8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5030" y="1042640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>
              <a:defRPr lang="pt-PT" sz="6000" b="1" dirty="0">
                <a:solidFill>
                  <a:srgbClr val="C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2073" y="2924944"/>
            <a:ext cx="685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pt-PT" sz="3000" b="0" dirty="0">
                <a:solidFill>
                  <a:srgbClr val="C00000"/>
                </a:solidFill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833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3700" y="692150"/>
            <a:ext cx="84248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3699" y="188640"/>
            <a:ext cx="84248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pt-PT" sz="2800" b="1">
                <a:solidFill>
                  <a:srgbClr val="C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4190" y="908720"/>
            <a:ext cx="8434371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741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3700" y="692150"/>
            <a:ext cx="84248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3699" y="116516"/>
            <a:ext cx="84248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pt-PT" sz="2800" b="1">
                <a:solidFill>
                  <a:srgbClr val="C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11882" y="836712"/>
            <a:ext cx="8406679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PT" noProof="0" smtClean="0"/>
          </a:p>
        </p:txBody>
      </p:sp>
    </p:spTree>
    <p:extLst>
      <p:ext uri="{BB962C8B-B14F-4D97-AF65-F5344CB8AC3E}">
        <p14:creationId xmlns:p14="http://schemas.microsoft.com/office/powerpoint/2010/main" val="295147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10"/>
          <p:cNvSpPr/>
          <p:nvPr/>
        </p:nvSpPr>
        <p:spPr bwMode="auto">
          <a:xfrm flipV="1">
            <a:off x="0" y="5759450"/>
            <a:ext cx="9144000" cy="46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913316"/>
            <a:ext cx="2345482" cy="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nip Single Corner Rectangle 11"/>
          <p:cNvSpPr/>
          <p:nvPr userDrawn="1"/>
        </p:nvSpPr>
        <p:spPr>
          <a:xfrm>
            <a:off x="2771792" y="5976592"/>
            <a:ext cx="3384376" cy="108000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/>
          <p:cNvSpPr/>
          <p:nvPr userDrawn="1"/>
        </p:nvSpPr>
        <p:spPr>
          <a:xfrm>
            <a:off x="2771791" y="6247244"/>
            <a:ext cx="3888427" cy="108000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 userDrawn="1"/>
        </p:nvSpPr>
        <p:spPr>
          <a:xfrm>
            <a:off x="2771792" y="6525344"/>
            <a:ext cx="4248480" cy="108000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3" name="Picture 5" descr="http://www.labs.iscap.ipp.pt/imgs2/Logo_ISCAP_NOVO2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949280"/>
            <a:ext cx="1665534" cy="6480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30" r:id="rId3"/>
    <p:sldLayoutId id="2147483731" r:id="rId4"/>
    <p:sldLayoutId id="2147483732" r:id="rId5"/>
    <p:sldLayoutId id="21474837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zida.tom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4714" y="571907"/>
            <a:ext cx="74345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A responsabilidade social e a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</a:rPr>
              <a:t>e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conomia social: transparência e sustentabilidade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31177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 smtClean="0">
              <a:latin typeface="+mn-lt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600" dirty="0">
              <a:latin typeface="+mn-lt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Seminário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 Temático  no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Instituto Superior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 de Contabilidade e Administração do Porto (ISCAP)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 Instituto Politécnico do Porto</a:t>
            </a:r>
            <a:endParaRPr lang="pt-PT" sz="1600" dirty="0"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ctr" eaLnBrk="1" hangingPunct="1"/>
            <a:r>
              <a:rPr lang="pt-PT" sz="1600" i="1" dirty="0">
                <a:ea typeface="Calibri" pitchFamily="34" charset="0"/>
              </a:rPr>
              <a:t>Maria Brízida Faria de Sousa Tomé </a:t>
            </a:r>
            <a:endParaRPr lang="en-US" sz="1600" dirty="0"/>
          </a:p>
          <a:p>
            <a:pPr lvl="0" algn="ctr"/>
            <a:endParaRPr lang="pt-PT" sz="1600" dirty="0">
              <a:ea typeface="Calibri" pitchFamily="34" charset="0"/>
            </a:endParaRPr>
          </a:p>
          <a:p>
            <a:pPr lvl="0" algn="ctr"/>
            <a:endParaRPr lang="pt-PT" sz="1600" dirty="0">
              <a:ea typeface="Calibri" pitchFamily="34" charset="0"/>
            </a:endParaRPr>
          </a:p>
          <a:p>
            <a:pPr lvl="0" algn="ctr"/>
            <a:r>
              <a:rPr lang="pt-PT" sz="1600" dirty="0">
                <a:ea typeface="Calibri" pitchFamily="34" charset="0"/>
                <a:hlinkClick r:id="rId3"/>
              </a:rPr>
              <a:t>brizida.tome@gmail.com</a:t>
            </a:r>
            <a:endParaRPr lang="pt-PT" sz="1600" dirty="0"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58745" y="4966955"/>
            <a:ext cx="20265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Porto, 15 de Novembro de 2016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64606860"/>
              </p:ext>
            </p:extLst>
          </p:nvPr>
        </p:nvGraphicFramePr>
        <p:xfrm>
          <a:off x="611560" y="2132856"/>
          <a:ext cx="75608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1.1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– Cooperativas de Solidariedade Social (CSS)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692696"/>
            <a:ext cx="8434388" cy="5184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z="1600" b="1" dirty="0" smtClean="0"/>
              <a:t>CSS </a:t>
            </a:r>
            <a:r>
              <a:rPr lang="pt-PT" sz="1600" dirty="0" smtClean="0"/>
              <a:t>= </a:t>
            </a:r>
            <a:r>
              <a:rPr lang="pt-PT" sz="1400" dirty="0" smtClean="0"/>
              <a:t>2ª posição no ranking das cooperativas portuguesas (133un </a:t>
            </a:r>
            <a:r>
              <a:rPr lang="pt-PT" sz="1400" dirty="0"/>
              <a:t>= 15%).</a:t>
            </a:r>
          </a:p>
          <a:p>
            <a:r>
              <a:rPr lang="pt-PT" sz="1600" b="1" dirty="0" smtClean="0"/>
              <a:t>CSS </a:t>
            </a:r>
            <a:r>
              <a:rPr lang="pt-PT" sz="1600" dirty="0" smtClean="0"/>
              <a:t>(DL </a:t>
            </a:r>
            <a:r>
              <a:rPr lang="pt-PT" sz="1600" dirty="0"/>
              <a:t>7/98, </a:t>
            </a:r>
            <a:r>
              <a:rPr lang="pt-PT" sz="1600" dirty="0" err="1"/>
              <a:t>dd</a:t>
            </a:r>
            <a:r>
              <a:rPr lang="pt-PT" sz="1600" dirty="0"/>
              <a:t>. 15/01):  </a:t>
            </a:r>
            <a:r>
              <a:rPr lang="pt-PT" sz="1400" dirty="0" smtClean="0"/>
              <a:t>Atividades centradas na intervenção social .</a:t>
            </a:r>
          </a:p>
          <a:p>
            <a:pPr algn="just"/>
            <a:r>
              <a:rPr lang="pt-PT" sz="1600" b="1" dirty="0" smtClean="0"/>
              <a:t>Missão /objeto social : </a:t>
            </a:r>
            <a:r>
              <a:rPr lang="en-US" sz="1400" dirty="0" err="1" smtClean="0"/>
              <a:t>suporte</a:t>
            </a:r>
            <a:r>
              <a:rPr lang="en-US" sz="1400" dirty="0" smtClean="0"/>
              <a:t> de </a:t>
            </a:r>
            <a:r>
              <a:rPr lang="en-US" sz="1400" dirty="0" err="1" smtClean="0"/>
              <a:t>situações</a:t>
            </a:r>
            <a:r>
              <a:rPr lang="en-US" sz="1400" dirty="0" smtClean="0"/>
              <a:t>  de </a:t>
            </a:r>
            <a:r>
              <a:rPr lang="en-US" sz="1400" dirty="0" err="1" smtClean="0"/>
              <a:t>vulnerabilidade</a:t>
            </a:r>
            <a:r>
              <a:rPr lang="en-US" sz="1400" dirty="0" smtClean="0"/>
              <a:t> </a:t>
            </a:r>
            <a:r>
              <a:rPr lang="en-US" sz="1400" dirty="0" err="1" smtClean="0"/>
              <a:t>económica</a:t>
            </a:r>
            <a:r>
              <a:rPr lang="en-US" sz="1400" dirty="0" smtClean="0"/>
              <a:t> e social (</a:t>
            </a:r>
            <a:r>
              <a:rPr lang="en-US" sz="1400" dirty="0" err="1" smtClean="0"/>
              <a:t>visando</a:t>
            </a:r>
            <a:r>
              <a:rPr lang="en-US" sz="1400" dirty="0" smtClean="0"/>
              <a:t>  </a:t>
            </a:r>
            <a:r>
              <a:rPr lang="en-US" sz="1400" dirty="0" err="1" smtClean="0"/>
              <a:t>integração</a:t>
            </a:r>
            <a:r>
              <a:rPr lang="en-US" sz="1400" dirty="0" smtClean="0"/>
              <a:t> </a:t>
            </a:r>
            <a:r>
              <a:rPr lang="en-US" sz="1400" dirty="0" err="1" smtClean="0"/>
              <a:t>profissional</a:t>
            </a:r>
            <a:r>
              <a:rPr lang="en-US" sz="1400" dirty="0" smtClean="0"/>
              <a:t>, </a:t>
            </a:r>
            <a:r>
              <a:rPr lang="en-US" sz="1400" dirty="0" err="1" smtClean="0"/>
              <a:t>educação</a:t>
            </a:r>
            <a:r>
              <a:rPr lang="en-US" sz="1400" dirty="0" smtClean="0"/>
              <a:t>, </a:t>
            </a:r>
            <a:r>
              <a:rPr lang="en-US" sz="1400" dirty="0" err="1" smtClean="0"/>
              <a:t>formação</a:t>
            </a:r>
            <a:r>
              <a:rPr lang="en-US" sz="1400" dirty="0" smtClean="0"/>
              <a:t>, </a:t>
            </a:r>
            <a:r>
              <a:rPr lang="en-US" sz="1400" dirty="0" err="1" smtClean="0"/>
              <a:t>cuidados</a:t>
            </a:r>
            <a:r>
              <a:rPr lang="en-US" sz="1400" dirty="0" smtClean="0"/>
              <a:t> </a:t>
            </a:r>
            <a:r>
              <a:rPr lang="en-US" sz="1400" dirty="0" err="1" smtClean="0"/>
              <a:t>ocupacionais</a:t>
            </a:r>
            <a:r>
              <a:rPr lang="en-US" sz="1400" dirty="0" smtClean="0"/>
              <a:t> e </a:t>
            </a:r>
            <a:r>
              <a:rPr lang="en-US" sz="1400" dirty="0" err="1" smtClean="0"/>
              <a:t>residenciais</a:t>
            </a:r>
            <a:r>
              <a:rPr lang="en-US" sz="1400" dirty="0" smtClean="0"/>
              <a:t>).</a:t>
            </a:r>
            <a:endParaRPr lang="pt-PT" sz="1400" dirty="0"/>
          </a:p>
          <a:p>
            <a:pPr marL="0" indent="0" algn="just">
              <a:buNone/>
            </a:pPr>
            <a:endParaRPr lang="pt-PT" sz="1600" dirty="0" smtClean="0"/>
          </a:p>
          <a:p>
            <a:pPr marL="457200" lvl="1" indent="0" algn="just">
              <a:buNone/>
            </a:pPr>
            <a:endParaRPr lang="pt-PT" sz="1200" dirty="0"/>
          </a:p>
          <a:p>
            <a:pPr marL="0" indent="0" algn="just">
              <a:buNone/>
            </a:pPr>
            <a:endParaRPr lang="pt-PT" sz="1600" dirty="0" smtClean="0"/>
          </a:p>
          <a:p>
            <a:pPr algn="just">
              <a:buNone/>
            </a:pPr>
            <a:r>
              <a:rPr lang="pt-PT" sz="1600" dirty="0" smtClean="0"/>
              <a:t>	</a:t>
            </a:r>
          </a:p>
          <a:p>
            <a:pPr algn="just">
              <a:buNone/>
            </a:pPr>
            <a:r>
              <a:rPr lang="pt-PT" sz="1600" dirty="0" smtClean="0"/>
              <a:t>	</a:t>
            </a:r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endParaRPr lang="pt-PT" sz="1600" dirty="0" smtClean="0"/>
          </a:p>
          <a:p>
            <a:pPr>
              <a:buNone/>
            </a:pPr>
            <a:endParaRPr lang="pt-PT" sz="1600" dirty="0" smtClean="0"/>
          </a:p>
          <a:p>
            <a:endParaRPr lang="pt-PT" sz="1200" b="1" dirty="0" smtClean="0"/>
          </a:p>
          <a:p>
            <a:r>
              <a:rPr lang="pt-PT" sz="1400" b="1" dirty="0" smtClean="0"/>
              <a:t>Regime jurídico tem em consideração esta lógica mutualista: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PT" sz="1300" dirty="0" smtClean="0"/>
              <a:t>Não distribuição de excedentes pelos membros  </a:t>
            </a:r>
            <a:r>
              <a:rPr lang="pt-PT" sz="1300" dirty="0" smtClean="0">
                <a:sym typeface="Wingdings" panose="05000000000000000000" pitchFamily="2" charset="2"/>
              </a:rPr>
              <a:t> </a:t>
            </a:r>
            <a:r>
              <a:rPr lang="pt-PT" sz="1300" dirty="0" smtClean="0"/>
              <a:t>revertendo para reservas;</a:t>
            </a:r>
            <a:endParaRPr lang="pt-PT" sz="13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300" dirty="0" err="1" smtClean="0"/>
              <a:t>Extensão</a:t>
            </a:r>
            <a:r>
              <a:rPr lang="en-US" sz="1300" dirty="0" smtClean="0"/>
              <a:t> </a:t>
            </a:r>
            <a:r>
              <a:rPr lang="en-US" sz="1300" dirty="0" err="1" smtClean="0"/>
              <a:t>às</a:t>
            </a:r>
            <a:r>
              <a:rPr lang="en-US" sz="1300" dirty="0" smtClean="0"/>
              <a:t> CSS dos </a:t>
            </a:r>
            <a:r>
              <a:rPr lang="en-US" sz="1300" dirty="0" err="1" smtClean="0"/>
              <a:t>direitos</a:t>
            </a:r>
            <a:r>
              <a:rPr lang="en-US" sz="1300" dirty="0" smtClean="0"/>
              <a:t>, </a:t>
            </a:r>
            <a:r>
              <a:rPr lang="en-US" sz="1300" dirty="0" err="1" smtClean="0"/>
              <a:t>deveres</a:t>
            </a:r>
            <a:r>
              <a:rPr lang="en-US" sz="1300" dirty="0" smtClean="0"/>
              <a:t> e </a:t>
            </a:r>
            <a:r>
              <a:rPr lang="en-US" sz="1300" dirty="0" err="1" smtClean="0"/>
              <a:t>benefícios</a:t>
            </a:r>
            <a:r>
              <a:rPr lang="en-US" sz="1300" dirty="0" smtClean="0"/>
              <a:t> das IPSS  </a:t>
            </a:r>
            <a:r>
              <a:rPr lang="en-US" sz="1300" dirty="0" smtClean="0">
                <a:sym typeface="Wingdings" panose="05000000000000000000" pitchFamily="2" charset="2"/>
              </a:rPr>
              <a:t> </a:t>
            </a:r>
            <a:r>
              <a:rPr lang="en-US" sz="1300" dirty="0" smtClean="0"/>
              <a:t> </a:t>
            </a:r>
            <a:r>
              <a:rPr lang="en-US" sz="1300" dirty="0" err="1" smtClean="0"/>
              <a:t>discriminação</a:t>
            </a:r>
            <a:r>
              <a:rPr lang="en-US" sz="1300" dirty="0" smtClean="0"/>
              <a:t> </a:t>
            </a:r>
            <a:r>
              <a:rPr lang="en-US" sz="1300" dirty="0" err="1" smtClean="0"/>
              <a:t>positiva</a:t>
            </a:r>
            <a:r>
              <a:rPr lang="en-US" sz="1300" dirty="0" smtClean="0"/>
              <a:t>.</a:t>
            </a:r>
            <a:endParaRPr lang="en-US" sz="1300" dirty="0"/>
          </a:p>
          <a:p>
            <a:pPr>
              <a:buNone/>
            </a:pPr>
            <a:endParaRPr lang="pt-PT" sz="1300" dirty="0" smtClean="0"/>
          </a:p>
          <a:p>
            <a:pPr>
              <a:buNone/>
            </a:pPr>
            <a:endParaRPr lang="pt-PT" sz="1600" i="1" dirty="0" smtClean="0"/>
          </a:p>
          <a:p>
            <a:pPr>
              <a:buNone/>
            </a:pPr>
            <a:endParaRPr lang="pt-PT" sz="1600" dirty="0" smtClean="0"/>
          </a:p>
          <a:p>
            <a:pPr algn="ctr">
              <a:buNone/>
            </a:pPr>
            <a:endParaRPr lang="pt-PT" sz="1600" dirty="0" smtClean="0"/>
          </a:p>
          <a:p>
            <a:pPr>
              <a:buNone/>
            </a:pPr>
            <a:endParaRPr lang="pt-PT" sz="1600" dirty="0" smtClean="0"/>
          </a:p>
        </p:txBody>
      </p:sp>
      <p:sp>
        <p:nvSpPr>
          <p:cNvPr id="6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10</a:t>
            </a:fld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1.2 – Gestão e Liderança nas Cooperativas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764704"/>
            <a:ext cx="8434388" cy="489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pt-PT" sz="1600" b="1" dirty="0"/>
              <a:t>Perspetiva organizacional</a:t>
            </a:r>
            <a:r>
              <a:rPr lang="pt-PT" sz="1600" dirty="0"/>
              <a:t>: </a:t>
            </a:r>
            <a:r>
              <a:rPr lang="pt-PT" sz="1400" dirty="0"/>
              <a:t>A cooperativa é uma realidade aberta à envolvente externa, além da esfera interna =&gt; envolvimento com a comunidade valorizado por todos os </a:t>
            </a:r>
            <a:r>
              <a:rPr lang="pt-PT" sz="1400" i="1" dirty="0"/>
              <a:t>stakeholder</a:t>
            </a:r>
            <a:r>
              <a:rPr lang="pt-PT" sz="1400" dirty="0"/>
              <a:t>s, positiva ou negativamente, com impacto nos resultados (Melo Neto &amp; Froes, 1999) 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200" dirty="0"/>
          </a:p>
          <a:p>
            <a:pPr marL="342900" indent="-342900" algn="just">
              <a:spcAft>
                <a:spcPts val="600"/>
              </a:spcAft>
            </a:pPr>
            <a:r>
              <a:rPr lang="pt-PT" sz="1600" b="1" dirty="0"/>
              <a:t>Acréscimo de competências de </a:t>
            </a:r>
            <a:r>
              <a:rPr lang="pt-PT" sz="1600" b="1" dirty="0" smtClean="0"/>
              <a:t>gestão</a:t>
            </a:r>
            <a:r>
              <a:rPr lang="pt-PT" sz="1600" dirty="0"/>
              <a:t> </a:t>
            </a:r>
            <a:r>
              <a:rPr lang="pt-PT" sz="1600" dirty="0" smtClean="0"/>
              <a:t>/ </a:t>
            </a:r>
            <a:r>
              <a:rPr lang="pt-PT" sz="1600" b="1" dirty="0" smtClean="0"/>
              <a:t>novos desafios à  boa governação</a:t>
            </a:r>
            <a:endParaRPr lang="pt-PT" sz="1600" b="1" dirty="0"/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400" b="1" dirty="0"/>
              <a:t>Conciliação de interesses </a:t>
            </a:r>
            <a:r>
              <a:rPr lang="pt-PT" sz="1400" dirty="0"/>
              <a:t>de todos as partes  interessadas  e o </a:t>
            </a:r>
            <a:r>
              <a:rPr lang="pt-PT" sz="1400" b="1" dirty="0"/>
              <a:t>reforço da comunicação com stakeholders</a:t>
            </a:r>
            <a:r>
              <a:rPr lang="pt-PT" sz="1400" dirty="0"/>
              <a:t>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alavancagem organizacional e social;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400" b="1" dirty="0"/>
              <a:t>Envolvimento de todas as partes </a:t>
            </a:r>
            <a:r>
              <a:rPr lang="pt-PT" sz="1400" dirty="0"/>
              <a:t>(integração e auscultação) permanente, e consequente </a:t>
            </a:r>
            <a:r>
              <a:rPr lang="pt-PT" sz="1400" b="1" dirty="0"/>
              <a:t>avaliação de desempenho</a:t>
            </a:r>
            <a:r>
              <a:rPr lang="pt-PT" sz="1400" dirty="0"/>
              <a:t>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ferramenta de gestão estratégica não meramente financeira,  com </a:t>
            </a:r>
            <a:r>
              <a:rPr lang="pt-PT" sz="1400" b="1" dirty="0">
                <a:solidFill>
                  <a:schemeClr val="accent1">
                    <a:lumMod val="50000"/>
                  </a:schemeClr>
                </a:solidFill>
              </a:rPr>
              <a:t>impacto sobre a sustentabilidade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da organização </a:t>
            </a:r>
            <a:r>
              <a:rPr lang="pt-PT" sz="1400" dirty="0"/>
              <a:t>;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400" b="1" dirty="0"/>
              <a:t>Reforço da vantagem competitiva / viabilização dos projetos </a:t>
            </a:r>
            <a:r>
              <a:rPr lang="pt-PT" sz="1400" dirty="0"/>
              <a:t>, sem descurar  o objeto social 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respostas de curto prazo, foco na consecução de resultados sustentáveis de médio/longo prazo;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400" b="1" dirty="0"/>
              <a:t>Desafios de inovação, gestão  da sustentabilidade económica, social e ambiental, inclusão social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elevados níveis de qualificação de gestão: nível macro (gestão e liderança) e nível micro  (gestão do processo);</a:t>
            </a:r>
          </a:p>
          <a:p>
            <a:pPr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400" b="1" dirty="0"/>
              <a:t>Novos métodos de gestão organizacional  gerida por valores</a:t>
            </a:r>
            <a:r>
              <a:rPr lang="pt-PT" sz="1400" dirty="0"/>
              <a:t> (Barrett, 2013)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via técnicas de mensuração distintas das tradicionais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alinhamento  dos valores individuais  com os valores atuais e os esperados no futuro.</a:t>
            </a:r>
          </a:p>
          <a:p>
            <a:pPr marL="457200" lvl="1" indent="0" algn="just">
              <a:spcAft>
                <a:spcPts val="600"/>
              </a:spcAft>
              <a:buNone/>
            </a:pPr>
            <a:endParaRPr lang="pt-PT" sz="12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11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375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1.2 – Gestão e Liderança nas Cooperativas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endParaRPr lang="pt-PT" sz="1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PT" sz="1600" b="1" dirty="0" smtClean="0"/>
              <a:t>Capacidades dos Administradores das EES</a:t>
            </a:r>
            <a:r>
              <a:rPr lang="pt-PT" sz="2000" dirty="0" smtClean="0"/>
              <a:t>:</a:t>
            </a:r>
            <a:endParaRPr lang="pt-PT" sz="2000" dirty="0"/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dirty="0">
                <a:sym typeface="Wingdings" panose="05000000000000000000" pitchFamily="2" charset="2"/>
              </a:rPr>
              <a:t>	 </a:t>
            </a:r>
            <a:r>
              <a:rPr lang="pt-PT" sz="1400" dirty="0" smtClean="0">
                <a:sym typeface="Wingdings" panose="05000000000000000000" pitchFamily="2" charset="2"/>
              </a:rPr>
              <a:t>motivação e disponibilidade pessoal;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dirty="0">
                <a:sym typeface="Wingdings" panose="05000000000000000000" pitchFamily="2" charset="2"/>
              </a:rPr>
              <a:t>	 </a:t>
            </a:r>
            <a:r>
              <a:rPr lang="pt-PT" sz="1400" dirty="0" smtClean="0">
                <a:sym typeface="Wingdings" panose="05000000000000000000" pitchFamily="2" charset="2"/>
              </a:rPr>
              <a:t>capacidade de liderança e visão estratégica; 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dirty="0">
                <a:sym typeface="Wingdings" panose="05000000000000000000" pitchFamily="2" charset="2"/>
              </a:rPr>
              <a:t>	 </a:t>
            </a:r>
            <a:r>
              <a:rPr lang="pt-PT" sz="1400" dirty="0" smtClean="0">
                <a:sym typeface="Wingdings" panose="05000000000000000000" pitchFamily="2" charset="2"/>
              </a:rPr>
              <a:t>alinhamento de valores/princípios da instituição, com a sua Visão / Missão;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	 </a:t>
            </a:r>
            <a:r>
              <a:rPr lang="en-US" sz="1400" dirty="0" smtClean="0">
                <a:sym typeface="Wingdings" panose="05000000000000000000" pitchFamily="2" charset="2"/>
              </a:rPr>
              <a:t>experiência consolidada </a:t>
            </a:r>
            <a:r>
              <a:rPr lang="en-US" sz="1400" dirty="0" err="1" smtClean="0">
                <a:sym typeface="Wingdings" panose="05000000000000000000" pitchFamily="2" charset="2"/>
              </a:rPr>
              <a:t>na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gestão</a:t>
            </a:r>
            <a:r>
              <a:rPr lang="en-US" sz="1400" dirty="0" smtClean="0">
                <a:sym typeface="Wingdings" panose="05000000000000000000" pitchFamily="2" charset="2"/>
              </a:rPr>
              <a:t> do capital </a:t>
            </a:r>
            <a:r>
              <a:rPr lang="en-US" sz="1400" dirty="0" err="1" smtClean="0">
                <a:sym typeface="Wingdings" panose="05000000000000000000" pitchFamily="2" charset="2"/>
              </a:rPr>
              <a:t>humano</a:t>
            </a:r>
            <a:r>
              <a:rPr lang="en-US" sz="1400" dirty="0" smtClean="0">
                <a:sym typeface="Wingdings" panose="05000000000000000000" pitchFamily="2" charset="2"/>
              </a:rPr>
              <a:t>; </a:t>
            </a:r>
            <a:endParaRPr lang="en-US" sz="1400" dirty="0">
              <a:sym typeface="Wingdings" panose="05000000000000000000" pitchFamily="2" charset="2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	 </a:t>
            </a:r>
            <a:r>
              <a:rPr lang="en-US" sz="1400" dirty="0" err="1" smtClean="0">
                <a:sym typeface="Wingdings" panose="05000000000000000000" pitchFamily="2" charset="2"/>
              </a:rPr>
              <a:t>conhecimentos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legais</a:t>
            </a:r>
            <a:r>
              <a:rPr lang="en-US" sz="1400" dirty="0" smtClean="0">
                <a:sym typeface="Wingdings" panose="05000000000000000000" pitchFamily="2" charset="2"/>
              </a:rPr>
              <a:t>, </a:t>
            </a:r>
            <a:r>
              <a:rPr lang="en-US" sz="1400" dirty="0" err="1" smtClean="0">
                <a:sym typeface="Wingdings" panose="05000000000000000000" pitchFamily="2" charset="2"/>
              </a:rPr>
              <a:t>financeiros</a:t>
            </a:r>
            <a:r>
              <a:rPr lang="en-US" sz="1400" dirty="0" smtClean="0">
                <a:sym typeface="Wingdings" panose="05000000000000000000" pitchFamily="2" charset="2"/>
              </a:rPr>
              <a:t> e </a:t>
            </a:r>
            <a:r>
              <a:rPr lang="en-US" sz="1400" dirty="0" err="1" smtClean="0">
                <a:sym typeface="Wingdings" panose="05000000000000000000" pitchFamily="2" charset="2"/>
              </a:rPr>
              <a:t>contabilísticos</a:t>
            </a:r>
            <a:r>
              <a:rPr lang="en-US" sz="1400" dirty="0" smtClean="0">
                <a:sym typeface="Wingdings" panose="05000000000000000000" pitchFamily="2" charset="2"/>
              </a:rPr>
              <a:t>; 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	 </a:t>
            </a:r>
            <a:r>
              <a:rPr lang="en-US" sz="1400" dirty="0" err="1" smtClean="0">
                <a:sym typeface="Wingdings" panose="05000000000000000000" pitchFamily="2" charset="2"/>
              </a:rPr>
              <a:t>conhecimento</a:t>
            </a:r>
            <a:r>
              <a:rPr lang="en-US" sz="1400" dirty="0" smtClean="0">
                <a:sym typeface="Wingdings" panose="05000000000000000000" pitchFamily="2" charset="2"/>
              </a:rPr>
              <a:t> do </a:t>
            </a:r>
            <a:r>
              <a:rPr lang="en-US" sz="1400" dirty="0" err="1" smtClean="0">
                <a:sym typeface="Wingdings" panose="05000000000000000000" pitchFamily="2" charset="2"/>
              </a:rPr>
              <a:t>setor</a:t>
            </a:r>
            <a:r>
              <a:rPr lang="en-US" sz="1400" dirty="0" smtClean="0">
                <a:sym typeface="Wingdings" panose="05000000000000000000" pitchFamily="2" charset="2"/>
              </a:rPr>
              <a:t> da ES, </a:t>
            </a:r>
            <a:r>
              <a:rPr lang="en-US" sz="1400" dirty="0" err="1" smtClean="0">
                <a:sym typeface="Wingdings" panose="05000000000000000000" pitchFamily="2" charset="2"/>
              </a:rPr>
              <a:t>nomeadamente</a:t>
            </a:r>
            <a:r>
              <a:rPr lang="en-US" sz="1400" dirty="0" smtClean="0">
                <a:sym typeface="Wingdings" panose="05000000000000000000" pitchFamily="2" charset="2"/>
              </a:rPr>
              <a:t> da </a:t>
            </a:r>
            <a:r>
              <a:rPr lang="en-US" sz="1400" dirty="0" err="1" smtClean="0">
                <a:sym typeface="Wingdings" panose="05000000000000000000" pitchFamily="2" charset="2"/>
              </a:rPr>
              <a:t>área</a:t>
            </a:r>
            <a:r>
              <a:rPr lang="en-US" sz="1400" dirty="0" smtClean="0">
                <a:sym typeface="Wingdings" panose="05000000000000000000" pitchFamily="2" charset="2"/>
              </a:rPr>
              <a:t> em que a ESS opera. </a:t>
            </a:r>
            <a:endParaRPr lang="pt-PT" sz="1600" dirty="0"/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</a:pPr>
            <a:endParaRPr lang="pt-PT" sz="1600" dirty="0"/>
          </a:p>
          <a:p>
            <a:pPr marL="342900" indent="-342900" algn="just">
              <a:spcAft>
                <a:spcPts val="600"/>
              </a:spcAft>
            </a:pPr>
            <a:r>
              <a:rPr lang="pt-PT" sz="1600" b="1" dirty="0"/>
              <a:t>Ê</a:t>
            </a:r>
            <a:r>
              <a:rPr lang="pt-PT" sz="1600" b="1" dirty="0" smtClean="0"/>
              <a:t>nfase:</a:t>
            </a:r>
            <a:endParaRPr lang="pt-PT" sz="1600" b="1" dirty="0"/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dirty="0" smtClean="0">
                <a:sym typeface="Wingdings" panose="05000000000000000000" pitchFamily="2" charset="2"/>
              </a:rPr>
              <a:t>	 </a:t>
            </a:r>
            <a:r>
              <a:rPr lang="pt-PT" sz="1400" dirty="0">
                <a:sym typeface="Wingdings" panose="05000000000000000000" pitchFamily="2" charset="2"/>
              </a:rPr>
              <a:t>P</a:t>
            </a:r>
            <a:r>
              <a:rPr lang="pt-PT" sz="1400" dirty="0" smtClean="0"/>
              <a:t>rincípios de boa governação (códigos de conduta e de </a:t>
            </a:r>
            <a:r>
              <a:rPr lang="en-US" sz="1400" dirty="0" err="1" smtClean="0"/>
              <a:t>governação</a:t>
            </a:r>
            <a:r>
              <a:rPr lang="en-US" sz="1400" dirty="0" smtClean="0"/>
              <a:t>); 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dirty="0" smtClean="0">
                <a:sym typeface="Wingdings" panose="05000000000000000000" pitchFamily="2" charset="2"/>
              </a:rPr>
              <a:t>	 Uso de ferramentas estratégicas de gestão; 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dirty="0" smtClean="0">
                <a:sym typeface="Wingdings" panose="05000000000000000000" pitchFamily="2" charset="2"/>
              </a:rPr>
              <a:t>	 </a:t>
            </a:r>
            <a:r>
              <a:rPr lang="pt-PT" sz="1400" dirty="0" smtClean="0"/>
              <a:t>Avaliação do desempenho.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PT" sz="1400" dirty="0" smtClean="0"/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600" b="1" dirty="0"/>
              <a:t>A avaliação, como instrumento não financeiro, promove a sustentabilidade económica da organização</a:t>
            </a:r>
            <a:r>
              <a:rPr lang="pt-PT" sz="1600" dirty="0"/>
              <a:t>, garante da prossecução da missão.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</a:pPr>
            <a:endParaRPr lang="pt-PT" sz="1600" dirty="0"/>
          </a:p>
          <a:p>
            <a:endParaRPr lang="pt-PT" dirty="0"/>
          </a:p>
        </p:txBody>
      </p:sp>
      <p:sp>
        <p:nvSpPr>
          <p:cNvPr id="4" name="CaixaDeTexto 2"/>
          <p:cNvSpPr txBox="1"/>
          <p:nvPr/>
        </p:nvSpPr>
        <p:spPr>
          <a:xfrm>
            <a:off x="8532440" y="2606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12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16114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1.2 – Gestão e Liderança nas Cooperativas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pt-PT" sz="1600" dirty="0"/>
              <a:t>Além da gestão dos resultados, exige-se transparência, nomeadamente</a:t>
            </a:r>
            <a:r>
              <a:rPr lang="pt-PT" sz="1600" dirty="0" smtClean="0"/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600" dirty="0"/>
          </a:p>
          <a:p>
            <a:pPr lvl="2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/>
              <a:t>Nas interligações setoriais;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/>
              <a:t>Nas modalidades prosseguidas;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/>
              <a:t>No controlo de processos;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/>
              <a:t>Na avaliação dos resultados gerados;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/>
              <a:t>Na análise dos benefícios obtidos vs. recursos dispendidos</a:t>
            </a:r>
            <a:r>
              <a:rPr lang="pt-PT" sz="1000" dirty="0" smtClean="0"/>
              <a:t>.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PT" sz="14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pt-PT" sz="1600" b="1" dirty="0"/>
              <a:t>Informação de Sustentabilidade</a:t>
            </a:r>
            <a:r>
              <a:rPr lang="pt-PT" sz="1600" dirty="0"/>
              <a:t>: maior relevo mas empresas capitalistas, praticamente inexistente nas EES</a:t>
            </a:r>
            <a:r>
              <a:rPr lang="pt-PT" sz="1600" dirty="0" smtClean="0"/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600" dirty="0"/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pt-PT" sz="1600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</a:pPr>
            <a:r>
              <a:rPr lang="pt-PT" sz="1600" b="1" dirty="0"/>
              <a:t>Gestão socialmente responsável e transparência requeridas</a:t>
            </a:r>
            <a:r>
              <a:rPr lang="pt-PT" sz="1400" b="1" dirty="0"/>
              <a:t> </a:t>
            </a:r>
            <a:r>
              <a:rPr lang="pt-PT" sz="1400" dirty="0"/>
              <a:t>(Velasco, 2005 e Roque, 2010)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/>
              <a:t>através da prestação de contas, com informação não meramente financeira.</a:t>
            </a:r>
          </a:p>
          <a:p>
            <a:endParaRPr lang="pt-PT" dirty="0"/>
          </a:p>
        </p:txBody>
      </p:sp>
      <p:sp>
        <p:nvSpPr>
          <p:cNvPr id="4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13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6008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1.3 – 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Dever de transparência e controlo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1600" b="1" dirty="0"/>
              <a:t>Exigência crescente de informação (</a:t>
            </a:r>
            <a:r>
              <a:rPr lang="pt-PT" sz="1600" b="1" u="sng" dirty="0"/>
              <a:t>não somente financeira</a:t>
            </a:r>
            <a:r>
              <a:rPr lang="pt-PT" sz="1600" b="1" dirty="0"/>
              <a:t>) transparente e credível, imposta por:</a:t>
            </a:r>
          </a:p>
          <a:p>
            <a:pPr marL="0" indent="0" algn="ctr">
              <a:buNone/>
            </a:pPr>
            <a:r>
              <a:rPr lang="pt-PT" sz="1600" b="1" dirty="0" smtClean="0"/>
              <a:t>	Mudança </a:t>
            </a:r>
            <a:r>
              <a:rPr lang="pt-PT" sz="1600" b="1" dirty="0"/>
              <a:t>do paradigma empresarial</a:t>
            </a:r>
            <a:r>
              <a:rPr lang="pt-PT" sz="1600" dirty="0"/>
              <a:t>: </a:t>
            </a:r>
            <a:endParaRPr lang="pt-PT" sz="1600" dirty="0" smtClean="0"/>
          </a:p>
          <a:p>
            <a:pPr marL="0" indent="0" algn="just">
              <a:buNone/>
            </a:pPr>
            <a:r>
              <a:rPr lang="pt-PT" sz="1400" dirty="0" smtClean="0"/>
              <a:t>valoriza </a:t>
            </a:r>
            <a:r>
              <a:rPr lang="pt-PT" sz="1400" dirty="0"/>
              <a:t>o relacionamento com a comunidade e a sustentabilidade dos negócios, além da performance económica;</a:t>
            </a:r>
          </a:p>
          <a:p>
            <a:pPr marL="0" indent="0" algn="just">
              <a:buNone/>
            </a:pPr>
            <a:endParaRPr lang="pt-PT" sz="1600" dirty="0"/>
          </a:p>
          <a:p>
            <a:pPr algn="just"/>
            <a:r>
              <a:rPr lang="pt-PT" sz="1600" b="1" dirty="0"/>
              <a:t>A transparência</a:t>
            </a:r>
            <a:endParaRPr lang="pt-PT" sz="1600" dirty="0"/>
          </a:p>
          <a:p>
            <a:pPr marL="457200" lvl="1" indent="0" algn="just">
              <a:buNone/>
            </a:pPr>
            <a:r>
              <a:rPr lang="pt-PT" sz="1400" dirty="0"/>
              <a:t>D</a:t>
            </a:r>
            <a:r>
              <a:rPr lang="pt-PT" sz="1400" dirty="0" smtClean="0"/>
              <a:t>e </a:t>
            </a:r>
            <a:r>
              <a:rPr lang="pt-PT" sz="1400" dirty="0"/>
              <a:t>extrema importância para:</a:t>
            </a:r>
          </a:p>
          <a:p>
            <a:pPr lvl="2" algn="just"/>
            <a:r>
              <a:rPr lang="pt-PT" sz="1400" dirty="0"/>
              <a:t>Membros / Beneficiários </a:t>
            </a:r>
            <a:r>
              <a:rPr lang="pt-PT" sz="1200" dirty="0">
                <a:sym typeface="Wingdings" panose="05000000000000000000" pitchFamily="2" charset="2"/>
              </a:rPr>
              <a:t> </a:t>
            </a:r>
            <a:r>
              <a:rPr lang="pt-PT" sz="1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tomadas de decisão;</a:t>
            </a:r>
            <a:endParaRPr lang="pt-PT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2" algn="just"/>
            <a:r>
              <a:rPr lang="pt-PT" sz="1400" dirty="0"/>
              <a:t>Terceiros que operam com a entidade;</a:t>
            </a:r>
          </a:p>
          <a:p>
            <a:pPr lvl="2" algn="just"/>
            <a:r>
              <a:rPr lang="pt-PT" sz="1400" dirty="0"/>
              <a:t>Entidades Públicas </a:t>
            </a:r>
            <a:r>
              <a:rPr lang="pt-PT" sz="1400" dirty="0" smtClean="0"/>
              <a:t> </a:t>
            </a:r>
            <a:r>
              <a:rPr lang="pt-PT" sz="1200" dirty="0" smtClean="0">
                <a:sym typeface="Wingdings" panose="05000000000000000000" pitchFamily="2" charset="2"/>
              </a:rPr>
              <a:t> </a:t>
            </a:r>
            <a:r>
              <a:rPr lang="pt-PT" sz="1200" dirty="0" smtClean="0">
                <a:solidFill>
                  <a:schemeClr val="accent1">
                    <a:lumMod val="50000"/>
                  </a:schemeClr>
                </a:solidFill>
              </a:rPr>
              <a:t>controlo </a:t>
            </a:r>
            <a:r>
              <a:rPr lang="pt-PT" sz="1200" dirty="0">
                <a:solidFill>
                  <a:schemeClr val="accent1">
                    <a:lumMod val="50000"/>
                  </a:schemeClr>
                </a:solidFill>
              </a:rPr>
              <a:t>mais eficaz da prossecução do interesse geral e dos princípios </a:t>
            </a:r>
            <a:r>
              <a:rPr lang="pt-PT" sz="1200" dirty="0" smtClean="0">
                <a:solidFill>
                  <a:schemeClr val="accent1">
                    <a:lumMod val="50000"/>
                  </a:schemeClr>
                </a:solidFill>
              </a:rPr>
              <a:t>orientadores-LBES</a:t>
            </a:r>
            <a:r>
              <a:rPr lang="pt-PT" sz="1200" dirty="0"/>
              <a:t>.</a:t>
            </a:r>
          </a:p>
          <a:p>
            <a:pPr marL="914400" lvl="2" indent="0" algn="just">
              <a:buNone/>
            </a:pPr>
            <a:endParaRPr lang="pt-PT" sz="1200" dirty="0"/>
          </a:p>
          <a:p>
            <a:pPr marL="914400" lvl="2" indent="0" algn="just">
              <a:buNone/>
            </a:pPr>
            <a:endParaRPr lang="pt-PT" sz="1200" dirty="0"/>
          </a:p>
          <a:p>
            <a:pPr marL="457200" lvl="1" indent="0" algn="just">
              <a:buNone/>
            </a:pPr>
            <a:r>
              <a:rPr lang="pt-PT" sz="1600" b="1" dirty="0"/>
              <a:t>Discriminação positiva:</a:t>
            </a:r>
          </a:p>
          <a:p>
            <a:pPr lvl="2" algn="just"/>
            <a:r>
              <a:rPr lang="pt-PT" sz="1400" b="1" dirty="0"/>
              <a:t>Princípio da Proteção do Setor Cooperativo e Social </a:t>
            </a:r>
            <a:r>
              <a:rPr lang="pt-PT" sz="1200" dirty="0"/>
              <a:t>(CRP Art.º 80 + LBES Artº 10 e 11) – Obrigatoriedade do fomento das EES por parte dos poderes públicos;</a:t>
            </a:r>
          </a:p>
          <a:p>
            <a:pPr lvl="2" algn="just"/>
            <a:r>
              <a:rPr lang="pt-PT" sz="1400" dirty="0"/>
              <a:t>EES beneficiam de </a:t>
            </a:r>
            <a:r>
              <a:rPr lang="pt-PT" sz="1400" b="1" dirty="0"/>
              <a:t>discriminação positiva </a:t>
            </a:r>
            <a:r>
              <a:rPr lang="pt-PT" sz="1200" dirty="0"/>
              <a:t>(benefícios fiscais, acesso ao crédito), baseada na prossecução de objetivos de interesse geral – Meira, 2013;</a:t>
            </a:r>
          </a:p>
          <a:p>
            <a:pPr lvl="2" algn="just"/>
            <a:r>
              <a:rPr lang="pt-PT" sz="1400" dirty="0"/>
              <a:t>Acentuada necessidade de </a:t>
            </a:r>
            <a:r>
              <a:rPr lang="pt-PT" sz="1400" b="1" dirty="0"/>
              <a:t>controlo interno e </a:t>
            </a:r>
            <a:r>
              <a:rPr lang="pt-PT" sz="1400" b="1" dirty="0" smtClean="0"/>
              <a:t>externo</a:t>
            </a:r>
            <a:r>
              <a:rPr lang="pt-PT" sz="1200" b="1" dirty="0" smtClean="0"/>
              <a:t>.</a:t>
            </a:r>
            <a:endParaRPr lang="pt-PT" sz="1200" b="1" dirty="0"/>
          </a:p>
          <a:p>
            <a:pPr marL="800100" lvl="1" indent="-342900">
              <a:spcAft>
                <a:spcPts val="600"/>
              </a:spcAft>
            </a:pPr>
            <a:endParaRPr lang="pt-PT" sz="1200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sp>
        <p:nvSpPr>
          <p:cNvPr id="4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14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0498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1.4 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– A prestação de contas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pt-PT" sz="1600" b="1" dirty="0"/>
              <a:t>Principal objetivo da prestação de contas:  </a:t>
            </a:r>
            <a:r>
              <a:rPr lang="pt-PT" sz="1200" dirty="0"/>
              <a:t>Elaborar/fornecer informação sobre a gestão e situação patrimonial da cooperativa, estruturalmente contida no relatório de gestão,  devendo especificar os critérios de gestão  de escopo mutualístico.</a:t>
            </a:r>
          </a:p>
          <a:p>
            <a:pPr marL="0" indent="0">
              <a:buNone/>
            </a:pPr>
            <a:endParaRPr lang="pt-PT" sz="1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7596152"/>
              </p:ext>
            </p:extLst>
          </p:nvPr>
        </p:nvGraphicFramePr>
        <p:xfrm>
          <a:off x="2339752" y="1556792"/>
          <a:ext cx="48965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4"/>
          <p:cNvSpPr/>
          <p:nvPr/>
        </p:nvSpPr>
        <p:spPr>
          <a:xfrm>
            <a:off x="467544" y="4092748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latin typeface="+mn-lt"/>
              </a:rPr>
              <a:t>Normas na elaboração de contas:</a:t>
            </a:r>
            <a:r>
              <a:rPr lang="pt-PT" sz="1600" b="1" dirty="0"/>
              <a:t>  </a:t>
            </a:r>
            <a:r>
              <a:rPr lang="pt-PT" sz="1200" dirty="0"/>
              <a:t>SNC, 2009 – aplicáveis às </a:t>
            </a:r>
            <a:r>
              <a:rPr lang="pt-PT" sz="1200" dirty="0" smtClean="0"/>
              <a:t>cooperativas:</a:t>
            </a:r>
          </a:p>
          <a:p>
            <a:pPr algn="just"/>
            <a:endParaRPr lang="pt-PT" sz="1200" dirty="0"/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pt-PT" sz="1200" dirty="0"/>
              <a:t>Pensadas para as sociedades comerciais convencionais </a:t>
            </a:r>
            <a:r>
              <a:rPr lang="pt-PT" sz="1200" dirty="0">
                <a:sym typeface="Wingdings" panose="05000000000000000000" pitchFamily="2" charset="2"/>
              </a:rPr>
              <a:t> i</a:t>
            </a:r>
            <a:r>
              <a:rPr lang="pt-PT" sz="1200" dirty="0"/>
              <a:t>gnorando as especificidades das cooperativas.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pt-PT" sz="1200" dirty="0"/>
              <a:t>Demonstração de resultados centrada no desempenho económico-financeiro vs desempenho económico-social das cooperativas (fixado na promoção das necessidades dos cooperadores, sem visarem a título principal um escopo lucrativo).</a:t>
            </a:r>
          </a:p>
          <a:p>
            <a:pPr lvl="1" algn="just"/>
            <a:endParaRPr lang="pt-PT" sz="12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532440" y="2606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15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549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1.4 – A prestação de contas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625427"/>
              </p:ext>
            </p:extLst>
          </p:nvPr>
        </p:nvGraphicFramePr>
        <p:xfrm>
          <a:off x="395536" y="692696"/>
          <a:ext cx="84343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4"/>
          <p:cNvSpPr/>
          <p:nvPr/>
        </p:nvSpPr>
        <p:spPr>
          <a:xfrm>
            <a:off x="467544" y="513802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O </a:t>
            </a:r>
            <a:r>
              <a:rPr lang="en-US" sz="1400" dirty="0" err="1" smtClean="0"/>
              <a:t>órgão</a:t>
            </a:r>
            <a:r>
              <a:rPr lang="en-US" sz="1400" dirty="0" smtClean="0"/>
              <a:t> de </a:t>
            </a:r>
            <a:r>
              <a:rPr lang="en-US" sz="1400" dirty="0" err="1" smtClean="0"/>
              <a:t>administração</a:t>
            </a:r>
            <a:r>
              <a:rPr lang="en-US" sz="1400" dirty="0" smtClean="0"/>
              <a:t> </a:t>
            </a:r>
            <a:r>
              <a:rPr lang="en-US" sz="1400" dirty="0" err="1" smtClean="0"/>
              <a:t>deverá</a:t>
            </a:r>
            <a:r>
              <a:rPr lang="en-US" sz="1400" dirty="0" smtClean="0"/>
              <a:t> </a:t>
            </a:r>
            <a:r>
              <a:rPr lang="en-US" sz="1400" dirty="0" err="1" smtClean="0"/>
              <a:t>adaptar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requisitos</a:t>
            </a:r>
            <a:r>
              <a:rPr lang="en-US" sz="1400" dirty="0" smtClean="0"/>
              <a:t> </a:t>
            </a:r>
            <a:r>
              <a:rPr lang="en-US" sz="1400" dirty="0" err="1" smtClean="0"/>
              <a:t>legais</a:t>
            </a:r>
            <a:r>
              <a:rPr lang="en-US" sz="1400" dirty="0" smtClean="0"/>
              <a:t> </a:t>
            </a:r>
            <a:r>
              <a:rPr lang="en-US" sz="1400" dirty="0" err="1" smtClean="0"/>
              <a:t>às</a:t>
            </a:r>
            <a:r>
              <a:rPr lang="en-US" sz="1400" dirty="0" smtClean="0"/>
              <a:t> </a:t>
            </a:r>
            <a:r>
              <a:rPr lang="en-US" sz="1400" dirty="0" err="1" smtClean="0"/>
              <a:t>especificidades</a:t>
            </a:r>
            <a:r>
              <a:rPr lang="en-US" sz="1400" dirty="0" smtClean="0"/>
              <a:t> da </a:t>
            </a:r>
            <a:r>
              <a:rPr lang="en-US" sz="1400" dirty="0" err="1" smtClean="0"/>
              <a:t>cooperativa</a:t>
            </a:r>
            <a:r>
              <a:rPr lang="en-US" sz="1400" dirty="0" smtClean="0"/>
              <a:t> (</a:t>
            </a:r>
            <a:r>
              <a:rPr lang="en-US" sz="1400" dirty="0" err="1" smtClean="0"/>
              <a:t>dimensão</a:t>
            </a:r>
            <a:r>
              <a:rPr lang="en-US" sz="1400" dirty="0" smtClean="0"/>
              <a:t> / </a:t>
            </a:r>
            <a:r>
              <a:rPr lang="en-US" sz="1400" dirty="0" err="1" smtClean="0"/>
              <a:t>complexidade</a:t>
            </a:r>
            <a:r>
              <a:rPr lang="en-US" sz="1400" dirty="0" smtClean="0"/>
              <a:t> da </a:t>
            </a:r>
            <a:r>
              <a:rPr lang="en-US" sz="1400" dirty="0" err="1" smtClean="0"/>
              <a:t>atividade</a:t>
            </a:r>
            <a:r>
              <a:rPr lang="en-US" sz="1400" dirty="0" smtClean="0"/>
              <a:t>, etc.)</a:t>
            </a:r>
            <a:endParaRPr lang="pt-PT" sz="14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532440" y="2606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16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1233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1.4 – 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A prestação de contas: novas práticas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908050"/>
            <a:ext cx="8292281" cy="936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sz="1600" b="1" dirty="0"/>
              <a:t>Mudança de paradigma empresarial, </a:t>
            </a:r>
            <a:r>
              <a:rPr lang="pt-PT" sz="1200" dirty="0"/>
              <a:t>num conceito </a:t>
            </a:r>
            <a:r>
              <a:rPr lang="pt-PT" sz="1200" i="1" dirty="0"/>
              <a:t>triple bottom line </a:t>
            </a:r>
            <a:r>
              <a:rPr lang="pt-PT" sz="1200" dirty="0"/>
              <a:t>conduz à evolução de novas práticas de Contabilidade. Novos instrumentos: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PT" sz="1200" dirty="0"/>
              <a:t>Relatórios de sustentabilidade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PT" sz="1200" dirty="0"/>
              <a:t>Relato integrado</a:t>
            </a:r>
          </a:p>
          <a:p>
            <a:r>
              <a:rPr lang="pt-PT" sz="1600" dirty="0"/>
              <a:t> </a:t>
            </a:r>
            <a:r>
              <a:rPr lang="pt-PT" sz="1600" b="1" dirty="0"/>
              <a:t>Accountability &amp; Sustainability:</a:t>
            </a:r>
          </a:p>
          <a:p>
            <a:pPr marL="0" indent="0">
              <a:buNone/>
            </a:pPr>
            <a:r>
              <a:rPr lang="pt-PT" sz="1200" dirty="0"/>
              <a:t>	instrumentos de gestão </a:t>
            </a:r>
            <a:r>
              <a:rPr lang="pt-PT" sz="1200" dirty="0">
                <a:sym typeface="Wingdings" panose="05000000000000000000" pitchFamily="2" charset="2"/>
              </a:rPr>
              <a:t> para desenvolvimento sustentável</a:t>
            </a:r>
          </a:p>
          <a:p>
            <a:pPr marL="0" indent="0">
              <a:buNone/>
            </a:pPr>
            <a:r>
              <a:rPr lang="pt-PT" sz="1200" dirty="0">
                <a:sym typeface="Wingdings" panose="05000000000000000000" pitchFamily="2" charset="2"/>
              </a:rPr>
              <a:t>    	facilitadores de divulgação da performance da entidade junto do público em geral</a:t>
            </a:r>
            <a:endParaRPr lang="pt-PT" sz="1200" dirty="0"/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endParaRPr lang="pt-PT" sz="1600" dirty="0" smtClean="0"/>
          </a:p>
          <a:p>
            <a:pPr>
              <a:buNone/>
            </a:pPr>
            <a:endParaRPr lang="pt-PT" sz="1600" i="1" dirty="0" smtClean="0"/>
          </a:p>
          <a:p>
            <a:pPr>
              <a:buNone/>
            </a:pPr>
            <a:endParaRPr lang="pt-PT" sz="1600" dirty="0" smtClean="0"/>
          </a:p>
          <a:p>
            <a:pPr algn="ctr">
              <a:buNone/>
            </a:pPr>
            <a:endParaRPr lang="pt-PT" sz="1600" dirty="0" smtClean="0"/>
          </a:p>
          <a:p>
            <a:pPr>
              <a:buNone/>
            </a:pPr>
            <a:endParaRPr lang="pt-PT" sz="1600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8391251"/>
              </p:ext>
            </p:extLst>
          </p:nvPr>
        </p:nvGraphicFramePr>
        <p:xfrm>
          <a:off x="4067944" y="2924944"/>
          <a:ext cx="49685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30855143"/>
              </p:ext>
            </p:extLst>
          </p:nvPr>
        </p:nvGraphicFramePr>
        <p:xfrm>
          <a:off x="539552" y="3181424"/>
          <a:ext cx="3647728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4175" y="1484784"/>
            <a:ext cx="8434388" cy="6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17</a:t>
            </a:fld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1.4 – A prestação de contas: novas práticas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614742"/>
            <a:ext cx="8434371" cy="2174298"/>
          </a:xfrm>
          <a:prstGeom prst="rect">
            <a:avLst/>
          </a:prstGeom>
        </p:spPr>
        <p:txBody>
          <a:bodyPr numCol="2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/>
              <a:t>Princípios Estruturantes:</a:t>
            </a:r>
          </a:p>
          <a:p>
            <a:pPr lvl="1"/>
            <a:r>
              <a:rPr lang="pt-PT" sz="1400" dirty="0" smtClean="0"/>
              <a:t>Flexíveis;</a:t>
            </a:r>
          </a:p>
          <a:p>
            <a:pPr lvl="1"/>
            <a:r>
              <a:rPr lang="pt-PT" sz="1400" dirty="0" smtClean="0"/>
              <a:t>Ajustáveis às realidades das organizações;</a:t>
            </a:r>
          </a:p>
          <a:p>
            <a:pPr lvl="1"/>
            <a:r>
              <a:rPr lang="pt-PT" sz="1400" dirty="0" smtClean="0"/>
              <a:t>Garantindo comparabilidade.</a:t>
            </a:r>
          </a:p>
          <a:p>
            <a:endParaRPr lang="pt-PT" sz="1600" dirty="0" smtClean="0"/>
          </a:p>
          <a:p>
            <a:endParaRPr lang="pt-PT" sz="1600" dirty="0" smtClean="0"/>
          </a:p>
          <a:p>
            <a:pPr marL="0" indent="0">
              <a:buNone/>
            </a:pPr>
            <a:endParaRPr lang="pt-PT" sz="1600" dirty="0" smtClean="0"/>
          </a:p>
          <a:p>
            <a:endParaRPr lang="pt-PT" sz="1600" dirty="0"/>
          </a:p>
          <a:p>
            <a:r>
              <a:rPr lang="pt-PT" sz="1600" dirty="0" smtClean="0"/>
              <a:t>Indicadores </a:t>
            </a:r>
            <a:r>
              <a:rPr lang="pt-PT" sz="1600" dirty="0"/>
              <a:t>de Desempenho:</a:t>
            </a:r>
          </a:p>
          <a:p>
            <a:pPr lvl="1"/>
            <a:r>
              <a:rPr lang="pt-PT" sz="1400" dirty="0"/>
              <a:t>Não impostos;</a:t>
            </a:r>
          </a:p>
          <a:p>
            <a:pPr lvl="1"/>
            <a:r>
              <a:rPr lang="pt-PT" sz="1400" dirty="0"/>
              <a:t>Mensurabilidade variável;</a:t>
            </a:r>
          </a:p>
          <a:p>
            <a:pPr lvl="1"/>
            <a:r>
              <a:rPr lang="pt-PT" sz="1400" dirty="0"/>
              <a:t>Divulgação não </a:t>
            </a:r>
            <a:r>
              <a:rPr lang="pt-PT" sz="1400" dirty="0" smtClean="0"/>
              <a:t>especificada.</a:t>
            </a:r>
            <a:endParaRPr lang="pt-PT" sz="18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</p:txBody>
      </p:sp>
      <p:sp>
        <p:nvSpPr>
          <p:cNvPr id="7" name="Chaveta à direita 6"/>
          <p:cNvSpPr/>
          <p:nvPr/>
        </p:nvSpPr>
        <p:spPr>
          <a:xfrm>
            <a:off x="4355976" y="1614742"/>
            <a:ext cx="144016" cy="10221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oup 19"/>
          <p:cNvGrpSpPr/>
          <p:nvPr/>
        </p:nvGrpSpPr>
        <p:grpSpPr>
          <a:xfrm>
            <a:off x="575684" y="3212972"/>
            <a:ext cx="7992632" cy="540002"/>
            <a:chOff x="1337884" y="3212970"/>
            <a:chExt cx="7111187" cy="48805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CaixaDeTexto 7"/>
            <p:cNvSpPr txBox="1"/>
            <p:nvPr/>
          </p:nvSpPr>
          <p:spPr>
            <a:xfrm>
              <a:off x="1337884" y="3212972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Envolvente Externa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362953" y="3212972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Envolvente Interna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350466" y="3212972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Estratégia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348910" y="3212972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Perfil Organizacional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373979" y="3212972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Liderança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399048" y="3212972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Ética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424116" y="3212970"/>
              <a:ext cx="1024955" cy="48805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t-PT" sz="1200" b="1" dirty="0" smtClean="0">
                  <a:solidFill>
                    <a:schemeClr val="tx1"/>
                  </a:solidFill>
                </a:rPr>
                <a:t>Integridade</a:t>
              </a:r>
              <a:endParaRPr lang="pt-PT" sz="1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2" name="Diagram 21"/>
          <p:cNvGraphicFramePr/>
          <p:nvPr/>
        </p:nvGraphicFramePr>
        <p:xfrm>
          <a:off x="2399928" y="3356992"/>
          <a:ext cx="434414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Oval 22"/>
          <p:cNvSpPr/>
          <p:nvPr/>
        </p:nvSpPr>
        <p:spPr>
          <a:xfrm>
            <a:off x="611560" y="3861048"/>
            <a:ext cx="7992888" cy="172819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18</a:t>
            </a:fld>
            <a:endParaRPr lang="pt-PT" sz="1400" b="1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1600" b="1" dirty="0" smtClean="0"/>
              <a:t>Relato Integrado </a:t>
            </a:r>
            <a:r>
              <a:rPr lang="pt-PT" sz="1600" dirty="0" smtClean="0"/>
              <a:t>surge </a:t>
            </a:r>
            <a:r>
              <a:rPr lang="pt-PT" sz="1600" dirty="0"/>
              <a:t>como instrumento adequado para assegurar a transparência, evidenciar o grau de prossecução do interesse geral e o cumprimento dos princípios orientadores.</a:t>
            </a:r>
          </a:p>
          <a:p>
            <a:pPr marL="0" indent="0">
              <a:buNone/>
            </a:pP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33778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2" grpId="0">
        <p:bldAsOne/>
      </p:bldGraphic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– Análise empírica sobre divulgação de RSE nas CSS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84190" y="908720"/>
            <a:ext cx="8434371" cy="4752528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t-PT" sz="1600" b="1" dirty="0" smtClean="0">
                <a:latin typeface="+mn-lt"/>
                <a:cs typeface="+mn-cs"/>
              </a:rPr>
              <a:t>Questões de Investigação</a:t>
            </a:r>
            <a:r>
              <a:rPr lang="pt-PT" sz="1400" b="1" dirty="0" smtClean="0">
                <a:latin typeface="+mn-lt"/>
                <a:cs typeface="+mn-cs"/>
              </a:rPr>
              <a:t>: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b="1" noProof="0" dirty="0" smtClean="0">
                <a:latin typeface="+mn-lt"/>
                <a:cs typeface="+mn-cs"/>
              </a:rPr>
              <a:t>	</a:t>
            </a:r>
            <a:r>
              <a:rPr lang="pt-PT" sz="1400" b="1" dirty="0">
                <a:latin typeface="+mn-lt"/>
              </a:rPr>
              <a:t>Q1</a:t>
            </a:r>
            <a:r>
              <a:rPr lang="pt-PT" sz="1400" dirty="0">
                <a:latin typeface="+mn-lt"/>
              </a:rPr>
              <a:t> – </a:t>
            </a:r>
            <a:r>
              <a:rPr lang="pt-PT" sz="1400" dirty="0" smtClean="0">
                <a:latin typeface="+mn-lt"/>
              </a:rPr>
              <a:t>A divulgação faculta o </a:t>
            </a:r>
            <a:r>
              <a:rPr lang="pt-PT" sz="1400" b="1" dirty="0" smtClean="0">
                <a:latin typeface="+mn-lt"/>
              </a:rPr>
              <a:t>nível de satisfação das necessidades </a:t>
            </a:r>
            <a:r>
              <a:rPr lang="pt-PT" sz="1400" dirty="0" smtClean="0">
                <a:latin typeface="+mn-lt"/>
              </a:rPr>
              <a:t>económicas, sociais e culturais dos cooperadores ?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dirty="0" smtClean="0">
                <a:latin typeface="+mn-lt"/>
              </a:rPr>
              <a:t> </a:t>
            </a:r>
            <a:r>
              <a:rPr lang="pt-PT" sz="1400" b="1" dirty="0">
                <a:latin typeface="+mn-lt"/>
              </a:rPr>
              <a:t>	Q2</a:t>
            </a:r>
            <a:r>
              <a:rPr lang="pt-PT" sz="1400" dirty="0">
                <a:latin typeface="+mn-lt"/>
              </a:rPr>
              <a:t> – </a:t>
            </a:r>
            <a:r>
              <a:rPr lang="pt-PT" sz="1400" dirty="0" smtClean="0">
                <a:latin typeface="+mn-lt"/>
              </a:rPr>
              <a:t>É reveladora da </a:t>
            </a:r>
            <a:r>
              <a:rPr lang="pt-PT" sz="1400" b="1" dirty="0" smtClean="0">
                <a:latin typeface="+mn-lt"/>
              </a:rPr>
              <a:t>eficiência económica </a:t>
            </a:r>
            <a:r>
              <a:rPr lang="pt-PT" sz="1400" dirty="0" smtClean="0">
                <a:latin typeface="+mn-lt"/>
              </a:rPr>
              <a:t>da cooperativa?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b="1" dirty="0">
                <a:latin typeface="+mn-lt"/>
              </a:rPr>
              <a:t>	Q3</a:t>
            </a:r>
            <a:r>
              <a:rPr lang="pt-PT" sz="1400" dirty="0">
                <a:latin typeface="+mn-lt"/>
              </a:rPr>
              <a:t> – </a:t>
            </a:r>
            <a:r>
              <a:rPr lang="pt-PT" sz="1400" dirty="0" smtClean="0">
                <a:latin typeface="+mn-lt"/>
              </a:rPr>
              <a:t>Pode avaliar-se a </a:t>
            </a:r>
            <a:r>
              <a:rPr lang="pt-PT" sz="1400" b="1" dirty="0" smtClean="0">
                <a:latin typeface="+mn-lt"/>
              </a:rPr>
              <a:t>qualidade das relações da cooperativa </a:t>
            </a:r>
            <a:r>
              <a:rPr lang="pt-PT" sz="1400" dirty="0" smtClean="0">
                <a:latin typeface="+mn-lt"/>
              </a:rPr>
              <a:t>com a Comunidade? </a:t>
            </a:r>
            <a:endParaRPr lang="pt-PT" sz="1400" b="1" dirty="0">
              <a:latin typeface="+mn-lt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b="1" dirty="0">
                <a:latin typeface="+mn-lt"/>
              </a:rPr>
              <a:t>	Q4</a:t>
            </a:r>
            <a:r>
              <a:rPr lang="pt-PT" sz="1400" dirty="0">
                <a:latin typeface="+mn-lt"/>
              </a:rPr>
              <a:t> – </a:t>
            </a:r>
            <a:r>
              <a:rPr lang="en-US" sz="1400" b="1" dirty="0" smtClean="0">
                <a:latin typeface="+mn-lt"/>
              </a:rPr>
              <a:t>Principal </a:t>
            </a:r>
            <a:r>
              <a:rPr lang="en-US" sz="1400" b="1" dirty="0" err="1" smtClean="0">
                <a:latin typeface="+mn-lt"/>
              </a:rPr>
              <a:t>objetivo</a:t>
            </a:r>
            <a:r>
              <a:rPr lang="en-US" sz="1400" dirty="0" smtClean="0">
                <a:latin typeface="+mn-lt"/>
              </a:rPr>
              <a:t>:  </a:t>
            </a:r>
            <a:r>
              <a:rPr lang="en-US" sz="1400" dirty="0" err="1" smtClean="0">
                <a:latin typeface="+mn-lt"/>
              </a:rPr>
              <a:t>identificação</a:t>
            </a:r>
            <a:r>
              <a:rPr lang="en-US" sz="1400" dirty="0" smtClean="0">
                <a:latin typeface="+mn-lt"/>
              </a:rPr>
              <a:t> de </a:t>
            </a:r>
            <a:r>
              <a:rPr lang="en-US" sz="1400" b="1" dirty="0" err="1" smtClean="0">
                <a:latin typeface="+mn-lt"/>
              </a:rPr>
              <a:t>eventuais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impactos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que </a:t>
            </a:r>
            <a:r>
              <a:rPr lang="en-US" sz="1400" dirty="0" err="1" smtClean="0">
                <a:latin typeface="+mn-lt"/>
              </a:rPr>
              <a:t>possam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resultar</a:t>
            </a:r>
            <a:r>
              <a:rPr lang="en-US" sz="1400" dirty="0" smtClean="0">
                <a:latin typeface="+mn-lt"/>
              </a:rPr>
              <a:t> da </a:t>
            </a:r>
            <a:r>
              <a:rPr lang="en-US" sz="1400" b="1" dirty="0" err="1" smtClean="0">
                <a:latin typeface="+mn-lt"/>
              </a:rPr>
              <a:t>transparência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evidenciada</a:t>
            </a:r>
            <a:r>
              <a:rPr lang="en-US" sz="1400" dirty="0" smtClean="0">
                <a:latin typeface="+mn-lt"/>
              </a:rPr>
              <a:t> pela </a:t>
            </a:r>
            <a:r>
              <a:rPr lang="en-US" sz="1400" dirty="0" err="1" smtClean="0">
                <a:latin typeface="+mn-lt"/>
              </a:rPr>
              <a:t>divulgação</a:t>
            </a:r>
            <a:r>
              <a:rPr lang="en-US" sz="1400" dirty="0" smtClean="0">
                <a:latin typeface="+mn-lt"/>
              </a:rPr>
              <a:t> / </a:t>
            </a:r>
            <a:r>
              <a:rPr lang="en-US" sz="1400" dirty="0" err="1" smtClean="0">
                <a:latin typeface="+mn-lt"/>
              </a:rPr>
              <a:t>prestação</a:t>
            </a:r>
            <a:r>
              <a:rPr lang="en-US" sz="1400" dirty="0" smtClean="0">
                <a:latin typeface="+mn-lt"/>
              </a:rPr>
              <a:t> de </a:t>
            </a:r>
            <a:r>
              <a:rPr lang="en-US" sz="1400" dirty="0" err="1" smtClean="0">
                <a:latin typeface="+mn-lt"/>
              </a:rPr>
              <a:t>contas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400" dirty="0"/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t-PT" sz="1600" b="1" dirty="0" smtClean="0">
                <a:latin typeface="+mn-lt"/>
              </a:rPr>
              <a:t>Metodologia:</a:t>
            </a:r>
            <a:endParaRPr lang="pt-PT" sz="1600" b="1" dirty="0">
              <a:latin typeface="+mn-lt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dirty="0">
                <a:latin typeface="+mn-lt"/>
              </a:rPr>
              <a:t>	</a:t>
            </a:r>
            <a:r>
              <a:rPr lang="pt-PT" sz="1400" dirty="0" smtClean="0">
                <a:latin typeface="+mn-lt"/>
              </a:rPr>
              <a:t> Qualitativa: </a:t>
            </a:r>
            <a:r>
              <a:rPr lang="pt-PT" sz="1200" b="1" dirty="0" smtClean="0">
                <a:latin typeface="+mn-lt"/>
              </a:rPr>
              <a:t>Estudo de caso múltiplo </a:t>
            </a:r>
            <a:r>
              <a:rPr lang="pt-PT" sz="1200" dirty="0">
                <a:latin typeface="+mn-lt"/>
              </a:rPr>
              <a:t>– </a:t>
            </a:r>
            <a:r>
              <a:rPr lang="pt-PT" sz="1200" dirty="0" smtClean="0">
                <a:latin typeface="+mn-lt"/>
              </a:rPr>
              <a:t>Análise de conteúdo, complementado com proposta de indicadores (IR)</a:t>
            </a:r>
            <a:endParaRPr lang="pt-PT" sz="12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pt-PT" sz="1400" b="1" dirty="0" smtClean="0">
                <a:latin typeface="+mn-lt"/>
              </a:rPr>
              <a:t>Amostra:</a:t>
            </a:r>
            <a:endParaRPr lang="pt-PT" sz="1400" b="1" dirty="0">
              <a:latin typeface="+mn-lt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latin typeface="+mn-lt"/>
              </a:rPr>
              <a:t>	</a:t>
            </a:r>
            <a:r>
              <a:rPr lang="pt-PT" sz="1200" b="1" dirty="0">
                <a:latin typeface="+mn-lt"/>
              </a:rPr>
              <a:t>Base</a:t>
            </a:r>
            <a:r>
              <a:rPr lang="pt-PT" sz="1200" dirty="0">
                <a:latin typeface="+mn-lt"/>
              </a:rPr>
              <a:t>: </a:t>
            </a:r>
            <a:r>
              <a:rPr lang="pt-PT" sz="1200" u="sng" dirty="0">
                <a:latin typeface="+mn-lt"/>
              </a:rPr>
              <a:t>CA</a:t>
            </a:r>
            <a:r>
              <a:rPr lang="en-US" sz="1200" u="sng" dirty="0">
                <a:latin typeface="+mn-lt"/>
              </a:rPr>
              <a:t>SES</a:t>
            </a:r>
            <a:r>
              <a:rPr lang="en-US" sz="1200" dirty="0">
                <a:latin typeface="+mn-lt"/>
              </a:rPr>
              <a:t> - 133 </a:t>
            </a:r>
            <a:r>
              <a:rPr lang="en-US" sz="1200" dirty="0" smtClean="0">
                <a:latin typeface="+mn-lt"/>
              </a:rPr>
              <a:t>CSS </a:t>
            </a:r>
            <a:r>
              <a:rPr lang="en-US" sz="1200" dirty="0" err="1" smtClean="0">
                <a:latin typeface="+mn-lt"/>
              </a:rPr>
              <a:t>credenciadas</a:t>
            </a:r>
            <a:r>
              <a:rPr lang="en-US" sz="1200" dirty="0" smtClean="0">
                <a:latin typeface="+mn-lt"/>
              </a:rPr>
              <a:t> (2015/2016</a:t>
            </a:r>
            <a:r>
              <a:rPr lang="en-US" sz="1200" dirty="0">
                <a:latin typeface="+mn-lt"/>
              </a:rPr>
              <a:t>) – </a:t>
            </a:r>
            <a:r>
              <a:rPr lang="en-US" sz="1200" dirty="0" err="1" smtClean="0">
                <a:latin typeface="+mn-lt"/>
              </a:rPr>
              <a:t>restrição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aos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distritos</a:t>
            </a:r>
            <a:r>
              <a:rPr lang="en-US" sz="1200" dirty="0" smtClean="0">
                <a:latin typeface="+mn-lt"/>
              </a:rPr>
              <a:t> de </a:t>
            </a:r>
            <a:r>
              <a:rPr lang="en-US" sz="1200" dirty="0" err="1" smtClean="0">
                <a:latin typeface="+mn-lt"/>
              </a:rPr>
              <a:t>maior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concentração</a:t>
            </a:r>
            <a:r>
              <a:rPr lang="en-US" sz="1200" dirty="0" smtClean="0">
                <a:latin typeface="+mn-lt"/>
              </a:rPr>
              <a:t> (50</a:t>
            </a:r>
            <a:r>
              <a:rPr lang="en-US" sz="1200" dirty="0">
                <a:latin typeface="+mn-lt"/>
              </a:rPr>
              <a:t>%):</a:t>
            </a:r>
            <a:endParaRPr lang="pt-PT" sz="1200" dirty="0">
              <a:latin typeface="+mn-lt"/>
            </a:endParaRPr>
          </a:p>
          <a:p>
            <a:pPr marL="2457450" lvl="5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Lisboa </a:t>
            </a:r>
            <a:r>
              <a:rPr lang="en-US" sz="1200" dirty="0">
                <a:latin typeface="+mn-lt"/>
              </a:rPr>
              <a:t>(29 un = 22%);  </a:t>
            </a:r>
          </a:p>
          <a:p>
            <a:pPr marL="2457450" lvl="5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Porto    (22 un = 17%);</a:t>
            </a:r>
          </a:p>
          <a:p>
            <a:pPr marL="2457450" lvl="5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latin typeface="+mn-lt"/>
              </a:rPr>
              <a:t>Braga   (15 un = 11%).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b="1" dirty="0">
                <a:latin typeface="+mn-lt"/>
                <a:sym typeface="Wingdings" panose="05000000000000000000" pitchFamily="2" charset="2"/>
              </a:rPr>
              <a:t>SABI</a:t>
            </a:r>
            <a:r>
              <a:rPr lang="pt-PT" sz="1200" dirty="0">
                <a:latin typeface="+mn-lt"/>
                <a:sym typeface="Wingdings" panose="05000000000000000000" pitchFamily="2" charset="2"/>
              </a:rPr>
              <a:t> and </a:t>
            </a:r>
            <a:r>
              <a:rPr lang="pt-PT" sz="1200" b="1" dirty="0" smtClean="0">
                <a:latin typeface="+mn-lt"/>
                <a:sym typeface="Wingdings" panose="05000000000000000000" pitchFamily="2" charset="2"/>
              </a:rPr>
              <a:t>Sites institucionais </a:t>
            </a:r>
            <a:r>
              <a:rPr lang="pt-PT" sz="1200" dirty="0">
                <a:latin typeface="+mn-lt"/>
                <a:sym typeface="Wingdings" panose="05000000000000000000" pitchFamily="2" charset="2"/>
              </a:rPr>
              <a:t>:</a:t>
            </a:r>
            <a:r>
              <a:rPr lang="pt-PT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pt-PT" sz="1200" b="1" dirty="0">
                <a:latin typeface="+mn-lt"/>
                <a:sym typeface="Wingdings" panose="05000000000000000000" pitchFamily="2" charset="2"/>
              </a:rPr>
              <a:t>65</a:t>
            </a:r>
            <a:r>
              <a:rPr lang="pt-PT" sz="1200" dirty="0">
                <a:latin typeface="+mn-lt"/>
                <a:sym typeface="Wingdings" panose="05000000000000000000" pitchFamily="2" charset="2"/>
              </a:rPr>
              <a:t> </a:t>
            </a:r>
            <a:r>
              <a:rPr lang="pt-PT" sz="1200" dirty="0" smtClean="0">
                <a:latin typeface="+mn-lt"/>
                <a:sym typeface="Wingdings" panose="05000000000000000000" pitchFamily="2" charset="2"/>
              </a:rPr>
              <a:t>cooperativas</a:t>
            </a:r>
            <a:r>
              <a:rPr lang="pt-PT" sz="1200" dirty="0">
                <a:latin typeface="+mn-lt"/>
                <a:sym typeface="Wingdings" panose="05000000000000000000" pitchFamily="2" charset="2"/>
              </a:rPr>
              <a:t>.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sng" dirty="0" err="1" smtClean="0">
                <a:latin typeface="+mn-lt"/>
                <a:sym typeface="Wingdings" panose="05000000000000000000" pitchFamily="2" charset="2"/>
              </a:rPr>
              <a:t>Notória</a:t>
            </a:r>
            <a:r>
              <a:rPr lang="en-US" sz="1200" u="sng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u="sng" dirty="0" err="1" smtClean="0">
                <a:latin typeface="+mn-lt"/>
                <a:sym typeface="Wingdings" panose="05000000000000000000" pitchFamily="2" charset="2"/>
              </a:rPr>
              <a:t>dificuldade</a:t>
            </a:r>
            <a:r>
              <a:rPr lang="en-US" sz="1200" u="sng" dirty="0" smtClean="0">
                <a:latin typeface="+mn-lt"/>
                <a:sym typeface="Wingdings" panose="05000000000000000000" pitchFamily="2" charset="2"/>
              </a:rPr>
              <a:t> de </a:t>
            </a:r>
            <a:r>
              <a:rPr lang="en-US" sz="1200" u="sng" dirty="0" err="1" smtClean="0">
                <a:latin typeface="+mn-lt"/>
                <a:sym typeface="Wingdings" panose="05000000000000000000" pitchFamily="2" charset="2"/>
              </a:rPr>
              <a:t>divulgação</a:t>
            </a:r>
            <a:r>
              <a:rPr lang="en-US" sz="1200" u="sng" dirty="0" smtClean="0">
                <a:latin typeface="+mn-lt"/>
                <a:sym typeface="Wingdings" panose="05000000000000000000" pitchFamily="2" charset="2"/>
              </a:rPr>
              <a:t>: 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:  </a:t>
            </a:r>
            <a:r>
              <a:rPr lang="en-US" sz="1200" b="1" dirty="0">
                <a:latin typeface="+mn-lt"/>
                <a:sym typeface="Wingdings" panose="05000000000000000000" pitchFamily="2" charset="2"/>
              </a:rPr>
              <a:t>83%</a:t>
            </a:r>
            <a:r>
              <a:rPr lang="en-US" sz="12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cooperativas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não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procedem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a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qualquer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divulgação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; </a:t>
            </a:r>
            <a:r>
              <a:rPr lang="en-US" sz="1200" b="1" dirty="0">
                <a:latin typeface="+mn-lt"/>
                <a:sym typeface="Wingdings" panose="05000000000000000000" pitchFamily="2" charset="2"/>
              </a:rPr>
              <a:t>15%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apenas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publicam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o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relatório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de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contas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anuais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e </a:t>
            </a:r>
            <a:r>
              <a:rPr lang="en-US" sz="1200" b="1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1200" b="1" dirty="0">
                <a:latin typeface="+mn-lt"/>
                <a:sym typeface="Wingdings" panose="05000000000000000000" pitchFamily="2" charset="2"/>
              </a:rPr>
              <a:t>%</a:t>
            </a:r>
            <a:r>
              <a:rPr lang="en-US" sz="12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utiliza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o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relatório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 de </a:t>
            </a:r>
            <a:r>
              <a:rPr lang="en-US" sz="1200" dirty="0" err="1" smtClean="0">
                <a:latin typeface="+mn-lt"/>
                <a:sym typeface="Wingdings" panose="05000000000000000000" pitchFamily="2" charset="2"/>
              </a:rPr>
              <a:t>gestão</a:t>
            </a:r>
            <a:r>
              <a:rPr lang="en-US" sz="1200" dirty="0" smtClean="0">
                <a:latin typeface="+mn-lt"/>
                <a:sym typeface="Wingdings" panose="05000000000000000000" pitchFamily="2" charset="2"/>
              </a:rPr>
              <a:t>.</a:t>
            </a:r>
            <a:endParaRPr lang="en-US" sz="1200" dirty="0">
              <a:latin typeface="+mn-lt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sz="1400" noProof="0" dirty="0" smtClean="0">
              <a:latin typeface="+mn-lt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sz="1400" noProof="0" dirty="0" smtClean="0">
              <a:latin typeface="+mn-lt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1400" noProof="0" dirty="0" smtClean="0">
                <a:latin typeface="+mn-lt"/>
                <a:cs typeface="+mn-cs"/>
              </a:rPr>
              <a:t> </a:t>
            </a: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19</a:t>
            </a:fld>
            <a:endParaRPr lang="pt-PT" sz="1400" b="1" dirty="0"/>
          </a:p>
        </p:txBody>
      </p:sp>
      <p:sp>
        <p:nvSpPr>
          <p:cNvPr id="7" name="Triângulo isósceles 6"/>
          <p:cNvSpPr/>
          <p:nvPr/>
        </p:nvSpPr>
        <p:spPr>
          <a:xfrm>
            <a:off x="1475656" y="5301208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Objetivo e estrutura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908050"/>
            <a:ext cx="8434388" cy="4825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pt-PT" sz="1600" b="1" dirty="0" smtClean="0"/>
              <a:t>TEMA</a:t>
            </a:r>
            <a:r>
              <a:rPr lang="pt-PT" sz="1600" dirty="0" smtClean="0"/>
              <a:t>: Estudo e avaliação dos instrumentos de gestão e de divulgação adequados às exigências atuais </a:t>
            </a:r>
            <a:r>
              <a:rPr lang="pt-PT" sz="1600" dirty="0" smtClean="0">
                <a:sym typeface="Wingdings" panose="05000000000000000000" pitchFamily="2" charset="2"/>
              </a:rPr>
              <a:t> </a:t>
            </a:r>
            <a:r>
              <a:rPr lang="pt-PT" sz="1600" dirty="0" smtClean="0"/>
              <a:t>divulgação do comportamento socialmente responsável das EES </a:t>
            </a:r>
            <a:r>
              <a:rPr lang="pt-PT" sz="1600" dirty="0" smtClean="0">
                <a:sym typeface="Wingdings" panose="05000000000000000000" pitchFamily="2" charset="2"/>
              </a:rPr>
              <a:t> </a:t>
            </a:r>
            <a:r>
              <a:rPr lang="pt-PT" sz="1600" dirty="0" smtClean="0"/>
              <a:t>prossecução do interesse geral e zelo pelos princípios  orientadores da ES.</a:t>
            </a:r>
          </a:p>
          <a:p>
            <a:pPr algn="just">
              <a:spcAft>
                <a:spcPts val="600"/>
              </a:spcAft>
            </a:pPr>
            <a:r>
              <a:rPr lang="pt-PT" sz="1600" b="1" dirty="0" smtClean="0"/>
              <a:t>OBJETIVO</a:t>
            </a:r>
            <a:r>
              <a:rPr lang="pt-PT" sz="1600" dirty="0" smtClean="0"/>
              <a:t>: 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 smtClean="0"/>
              <a:t>Aferir a adequação destes instrumentos aos requisitos atuais (nível de gestão das organizações e transparência organizacional);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 smtClean="0"/>
              <a:t>Apurar possíveis impactos da transparência sobre a sustentabilidade.</a:t>
            </a:r>
          </a:p>
          <a:p>
            <a:pPr algn="just"/>
            <a:r>
              <a:rPr lang="pt-PT" sz="1600" b="1" dirty="0" smtClean="0"/>
              <a:t>DELIMITAÇÃO</a:t>
            </a:r>
            <a:r>
              <a:rPr lang="pt-PT" sz="1600" dirty="0" smtClean="0"/>
              <a:t>: </a:t>
            </a:r>
            <a:r>
              <a:rPr lang="pt-PT" sz="1600" dirty="0"/>
              <a:t>Princípios da Responsabilidade Social das Empresas (RSE);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PT" sz="1600" dirty="0"/>
              <a:t>                              </a:t>
            </a:r>
            <a:r>
              <a:rPr lang="pt-PT" sz="1600" dirty="0" smtClean="0"/>
              <a:t>   Transposição </a:t>
            </a:r>
            <a:r>
              <a:rPr lang="pt-PT" sz="1600" dirty="0"/>
              <a:t>do conceito para o setor da ES: Princípios e valores  cooperativos;</a:t>
            </a:r>
          </a:p>
          <a:p>
            <a:pPr lvl="4" algn="just">
              <a:buFont typeface="Courier New" pitchFamily="49" charset="0"/>
              <a:buChar char="o"/>
            </a:pPr>
            <a:r>
              <a:rPr lang="pt-PT" sz="1200" dirty="0" smtClean="0"/>
              <a:t>A Economia Social em </a:t>
            </a:r>
            <a:r>
              <a:rPr lang="pt-PT" sz="1200" dirty="0"/>
              <a:t>Portugal;</a:t>
            </a:r>
          </a:p>
          <a:p>
            <a:pPr lvl="4" algn="just">
              <a:buFont typeface="Courier New" pitchFamily="49" charset="0"/>
              <a:buChar char="o"/>
            </a:pPr>
            <a:r>
              <a:rPr lang="pt-PT" sz="1200" dirty="0"/>
              <a:t>Evidência da RSE pelas cooperativas;</a:t>
            </a:r>
          </a:p>
          <a:p>
            <a:pPr lvl="4" algn="just">
              <a:buFont typeface="Courier New" pitchFamily="49" charset="0"/>
              <a:buChar char="o"/>
            </a:pPr>
            <a:r>
              <a:rPr lang="pt-PT" sz="1200" dirty="0"/>
              <a:t>Gestão e Liderança  nas cooperativas;</a:t>
            </a:r>
          </a:p>
          <a:p>
            <a:pPr lvl="4" algn="just">
              <a:buFont typeface="Courier New" pitchFamily="49" charset="0"/>
              <a:buChar char="o"/>
            </a:pPr>
            <a:r>
              <a:rPr lang="pt-PT" sz="1200" dirty="0"/>
              <a:t>Dever de transparência e controlo;</a:t>
            </a:r>
          </a:p>
          <a:p>
            <a:pPr lvl="4" algn="just">
              <a:buFont typeface="Courier New" pitchFamily="49" charset="0"/>
              <a:buChar char="o"/>
            </a:pPr>
            <a:r>
              <a:rPr lang="pt-PT" sz="1200" dirty="0"/>
              <a:t>Prestação de contas  (âmbito / normas / </a:t>
            </a:r>
            <a:r>
              <a:rPr lang="pt-PT" sz="1200" dirty="0" smtClean="0"/>
              <a:t>novas </a:t>
            </a:r>
            <a:r>
              <a:rPr lang="pt-PT" sz="1200" dirty="0"/>
              <a:t>práticas contabilísticas).</a:t>
            </a:r>
            <a:endParaRPr lang="pt-PT" sz="1600" dirty="0"/>
          </a:p>
          <a:p>
            <a:pPr algn="just">
              <a:spcAft>
                <a:spcPts val="600"/>
              </a:spcAft>
            </a:pPr>
            <a:r>
              <a:rPr lang="pt-PT" sz="1600" b="1" dirty="0" smtClean="0"/>
              <a:t>Estudo de caso Múltiplo</a:t>
            </a:r>
            <a:r>
              <a:rPr lang="pt-PT" sz="1600" dirty="0" smtClean="0"/>
              <a:t>: </a:t>
            </a:r>
            <a:r>
              <a:rPr lang="pt-PT" sz="1400" dirty="0"/>
              <a:t>metodologia qualitativa, análise de conteúdo (contas de conjunto de cooperativas, seguindo uma proposta de indicadores próprios do relato integrado (triple bottom line).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PT" dirty="0" smtClean="0"/>
              <a:t>		</a:t>
            </a:r>
            <a:r>
              <a:rPr lang="pt-PT" b="1" dirty="0" smtClean="0"/>
              <a:t> 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PT" sz="1600" b="1" dirty="0" smtClean="0"/>
              <a:t>	</a:t>
            </a:r>
            <a:endParaRPr lang="pt-PT" sz="1400" dirty="0" smtClean="0">
              <a:solidFill>
                <a:srgbClr val="0070C0"/>
              </a:solidFill>
            </a:endParaRPr>
          </a:p>
        </p:txBody>
      </p:sp>
      <p:sp>
        <p:nvSpPr>
          <p:cNvPr id="5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</a:t>
            </a:fld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84190" y="692696"/>
            <a:ext cx="8434371" cy="4968552"/>
          </a:xfrm>
          <a:prstGeom prst="rect">
            <a:avLst/>
          </a:prstGeom>
        </p:spPr>
        <p:txBody>
          <a:bodyPr/>
          <a:lstStyle/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sz="1400" noProof="0" dirty="0" smtClean="0">
              <a:latin typeface="+mn-lt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sz="1400" noProof="0" dirty="0" smtClean="0">
              <a:latin typeface="+mn-lt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sz="1400" noProof="0" dirty="0" smtClean="0">
              <a:latin typeface="+mn-lt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1400" noProof="0" dirty="0" smtClean="0">
                <a:latin typeface="+mn-lt"/>
                <a:cs typeface="+mn-cs"/>
              </a:rPr>
              <a:t> </a:t>
            </a:r>
            <a:endParaRPr kumimoji="0" lang="pt-P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20</a:t>
            </a:fld>
            <a:endParaRPr lang="pt-PT" sz="1400" b="1" dirty="0"/>
          </a:p>
        </p:txBody>
      </p:sp>
      <p:sp>
        <p:nvSpPr>
          <p:cNvPr id="2" name="Rectângulo 1"/>
          <p:cNvSpPr/>
          <p:nvPr/>
        </p:nvSpPr>
        <p:spPr>
          <a:xfrm>
            <a:off x="2673082" y="764704"/>
            <a:ext cx="37289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b="1" dirty="0" smtClean="0"/>
              <a:t>Apresentação das 5 CSS escolhidas</a:t>
            </a:r>
            <a:endParaRPr lang="pt-PT" sz="14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29035259"/>
              </p:ext>
            </p:extLst>
          </p:nvPr>
        </p:nvGraphicFramePr>
        <p:xfrm>
          <a:off x="1628774" y="1124744"/>
          <a:ext cx="611149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619749" y="4131216"/>
            <a:ext cx="6192611" cy="1242000"/>
            <a:chOff x="0" y="30956"/>
            <a:chExt cx="5759450" cy="1683498"/>
          </a:xfrm>
        </p:grpSpPr>
        <p:sp>
          <p:nvSpPr>
            <p:cNvPr id="12" name="Rectângulo arredondado 11"/>
            <p:cNvSpPr/>
            <p:nvPr/>
          </p:nvSpPr>
          <p:spPr>
            <a:xfrm>
              <a:off x="0" y="30956"/>
              <a:ext cx="5759450" cy="168349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ângulo 12"/>
            <p:cNvSpPr/>
            <p:nvPr/>
          </p:nvSpPr>
          <p:spPr>
            <a:xfrm>
              <a:off x="1262570" y="30956"/>
              <a:ext cx="4429910" cy="1683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CETA SOCIAL </a:t>
              </a:r>
              <a:r>
                <a:rPr lang="pt-PT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Porto, </a:t>
              </a:r>
              <a:r>
                <a:rPr lang="pt-PT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desde </a:t>
              </a:r>
              <a:r>
                <a:rPr lang="pt-PT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1977.                                   (CET)</a:t>
              </a:r>
            </a:p>
            <a:p>
              <a:pPr algn="just" defTabSz="488950">
                <a:lnSpc>
                  <a:spcPct val="90000"/>
                </a:lnSpc>
                <a:spcAft>
                  <a:spcPct val="35000"/>
                </a:spcAft>
              </a:pPr>
              <a:endParaRPr lang="en-US" sz="1000" b="1" u="sng" dirty="0" smtClean="0"/>
            </a:p>
            <a:p>
              <a:pPr algn="just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pt-PT" sz="10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Respostas sociais</a:t>
              </a:r>
              <a:r>
                <a:rPr lang="pt-PT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: Construção e gestão de equipamentos sociais: Casa para idosos, centro de dia, apoio domiciliário</a:t>
              </a:r>
              <a:r>
                <a:rPr lang="pt-PT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 defTabSz="488950">
                <a:lnSpc>
                  <a:spcPct val="90000"/>
                </a:lnSpc>
                <a:spcAft>
                  <a:spcPct val="35000"/>
                </a:spcAft>
              </a:pPr>
              <a:endParaRPr lang="pt-PT" sz="1000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pt-PT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 RELATÓRIO DE GESTÃO</a:t>
              </a:r>
            </a:p>
            <a:p>
              <a:pPr algn="just" defTabSz="488950">
                <a:lnSpc>
                  <a:spcPct val="90000"/>
                </a:lnSpc>
                <a:spcAft>
                  <a:spcPct val="35000"/>
                </a:spcAft>
              </a:pPr>
              <a:endParaRPr lang="pt-PT" sz="10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ângulo arredondado 13"/>
          <p:cNvSpPr/>
          <p:nvPr/>
        </p:nvSpPr>
        <p:spPr>
          <a:xfrm>
            <a:off x="1907704" y="4221088"/>
            <a:ext cx="933019" cy="938994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39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graphicFrame>
        <p:nvGraphicFramePr>
          <p:cNvPr id="4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19809"/>
              </p:ext>
            </p:extLst>
          </p:nvPr>
        </p:nvGraphicFramePr>
        <p:xfrm>
          <a:off x="384175" y="908050"/>
          <a:ext cx="8434388" cy="244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Posição de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293251"/>
              </p:ext>
            </p:extLst>
          </p:nvPr>
        </p:nvGraphicFramePr>
        <p:xfrm>
          <a:off x="1403648" y="908719"/>
          <a:ext cx="6912768" cy="257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ângulo 5"/>
          <p:cNvSpPr/>
          <p:nvPr/>
        </p:nvSpPr>
        <p:spPr>
          <a:xfrm>
            <a:off x="467544" y="3553271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PT" sz="1400" b="1" dirty="0" smtClean="0"/>
              <a:t>Análise de conteúdo: </a:t>
            </a:r>
            <a:r>
              <a:rPr lang="pt-PT" sz="1400" dirty="0" smtClean="0"/>
              <a:t>relatórios de contas 2014,2015 </a:t>
            </a:r>
            <a:r>
              <a:rPr lang="pt-PT" sz="1400" dirty="0"/>
              <a:t>(</a:t>
            </a:r>
            <a:r>
              <a:rPr lang="pt-PT" sz="1400" dirty="0" smtClean="0"/>
              <a:t>exceto Cercimarco </a:t>
            </a:r>
            <a:r>
              <a:rPr lang="pt-PT" sz="1400" dirty="0"/>
              <a:t>e </a:t>
            </a:r>
            <a:r>
              <a:rPr lang="pt-PT" sz="1400" dirty="0" smtClean="0"/>
              <a:t>Ceta: só 2015</a:t>
            </a:r>
            <a:r>
              <a:rPr lang="pt-PT" sz="1400" dirty="0"/>
              <a:t>).</a:t>
            </a:r>
            <a:endParaRPr lang="pt-PT" sz="1400" b="1" dirty="0"/>
          </a:p>
        </p:txBody>
      </p:sp>
      <p:sp>
        <p:nvSpPr>
          <p:cNvPr id="7" name="Rectângulo 6"/>
          <p:cNvSpPr/>
          <p:nvPr/>
        </p:nvSpPr>
        <p:spPr>
          <a:xfrm>
            <a:off x="611560" y="3854069"/>
            <a:ext cx="7920880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200" b="1" dirty="0" smtClean="0"/>
              <a:t>Proposta de indicadores: </a:t>
            </a:r>
            <a:r>
              <a:rPr lang="pt-PT" sz="1200" dirty="0" smtClean="0"/>
              <a:t>apropriados à divulgação dos princípios de RSE</a:t>
            </a:r>
            <a:endParaRPr lang="en-US" sz="1200" b="1" dirty="0"/>
          </a:p>
          <a:p>
            <a:pPr marL="228600" indent="-228600" algn="ct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200" dirty="0"/>
              <a:t>((Tomé, Meira &amp; Bandeira, 2015, </a:t>
            </a:r>
            <a:r>
              <a:rPr lang="pt-PT" sz="1200" dirty="0" smtClean="0"/>
              <a:t>baseados no IIRC/GRI </a:t>
            </a:r>
            <a:r>
              <a:rPr lang="pt-PT" sz="1200" dirty="0"/>
              <a:t>(GR4), 2013, Moneva, Ortas e Acero (2013), Socias &amp; Horrach (2013)).</a:t>
            </a:r>
          </a:p>
        </p:txBody>
      </p:sp>
      <p:graphicFrame>
        <p:nvGraphicFramePr>
          <p:cNvPr id="8" name="Diagram 5"/>
          <p:cNvGraphicFramePr/>
          <p:nvPr>
            <p:extLst>
              <p:ext uri="{D42A27DB-BD31-4B8C-83A1-F6EECF244321}">
                <p14:modId xmlns:p14="http://schemas.microsoft.com/office/powerpoint/2010/main" val="2149875761"/>
              </p:ext>
            </p:extLst>
          </p:nvPr>
        </p:nvGraphicFramePr>
        <p:xfrm>
          <a:off x="899592" y="4293096"/>
          <a:ext cx="7272807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ângulo 8"/>
          <p:cNvSpPr/>
          <p:nvPr/>
        </p:nvSpPr>
        <p:spPr>
          <a:xfrm>
            <a:off x="611560" y="534359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Níveis</a:t>
            </a:r>
            <a:r>
              <a:rPr lang="en-US" sz="1200" b="1" dirty="0" smtClean="0"/>
              <a:t>: </a:t>
            </a:r>
            <a:r>
              <a:rPr lang="en-US" sz="1200" dirty="0" err="1" smtClean="0"/>
              <a:t>Económico</a:t>
            </a:r>
            <a:r>
              <a:rPr lang="en-US" sz="1200" dirty="0" smtClean="0"/>
              <a:t>, Social e </a:t>
            </a:r>
            <a:r>
              <a:rPr lang="en-US" sz="1200" dirty="0" err="1" smtClean="0"/>
              <a:t>Ambiental</a:t>
            </a:r>
            <a:r>
              <a:rPr lang="pt-PT" sz="1200" dirty="0" smtClean="0"/>
              <a:t> </a:t>
            </a:r>
            <a:r>
              <a:rPr lang="pt-PT" sz="1200" dirty="0"/>
              <a:t>– </a:t>
            </a:r>
            <a:r>
              <a:rPr lang="pt-PT" sz="1200" dirty="0" smtClean="0"/>
              <a:t>divididos em </a:t>
            </a:r>
            <a:r>
              <a:rPr lang="pt-PT" sz="1200" b="1" dirty="0"/>
              <a:t>5 </a:t>
            </a:r>
            <a:r>
              <a:rPr lang="pt-PT" sz="1200" b="1" dirty="0" smtClean="0"/>
              <a:t>Categorias</a:t>
            </a:r>
            <a:r>
              <a:rPr lang="pt-PT" sz="1200" dirty="0"/>
              <a:t>: </a:t>
            </a:r>
            <a:r>
              <a:rPr lang="pt-PT" sz="1200" dirty="0" smtClean="0"/>
              <a:t>Recursos humanos/ Produtos </a:t>
            </a:r>
            <a:r>
              <a:rPr lang="pt-PT" sz="1200" dirty="0"/>
              <a:t>&amp; </a:t>
            </a:r>
            <a:r>
              <a:rPr lang="pt-PT" sz="1200" dirty="0" smtClean="0"/>
              <a:t>serviços </a:t>
            </a:r>
            <a:r>
              <a:rPr lang="pt-PT" sz="1200" dirty="0"/>
              <a:t>/ </a:t>
            </a:r>
            <a:r>
              <a:rPr lang="pt-PT" sz="1200" dirty="0" smtClean="0"/>
              <a:t>Sustentabilidade </a:t>
            </a:r>
            <a:r>
              <a:rPr lang="pt-PT" sz="1200" dirty="0"/>
              <a:t>/ </a:t>
            </a:r>
            <a:r>
              <a:rPr lang="pt-PT" sz="1200" dirty="0" smtClean="0"/>
              <a:t>Relações com a Comunidade/ Ambiental</a:t>
            </a:r>
            <a:endParaRPr lang="pt-PT" sz="1200" dirty="0"/>
          </a:p>
        </p:txBody>
      </p:sp>
      <p:sp>
        <p:nvSpPr>
          <p:cNvPr id="10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21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6036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1600" b="1" dirty="0"/>
              <a:t>Avaliação (BSC) em 2 passos: </a:t>
            </a:r>
          </a:p>
          <a:p>
            <a:pPr marL="0" indent="0" algn="just">
              <a:buNone/>
            </a:pPr>
            <a:r>
              <a:rPr lang="pt-PT" sz="1400" b="1" dirty="0" smtClean="0"/>
              <a:t>	1º</a:t>
            </a:r>
            <a:r>
              <a:rPr lang="pt-PT" sz="1400" dirty="0" smtClean="0"/>
              <a:t> </a:t>
            </a:r>
            <a:r>
              <a:rPr lang="pt-PT" sz="1400" dirty="0"/>
              <a:t>avaliação dos resultados da divulgação prosseguida, por indicador </a:t>
            </a:r>
            <a:r>
              <a:rPr lang="pt-PT" sz="1400" dirty="0">
                <a:sym typeface="Wingdings" panose="05000000000000000000" pitchFamily="2" charset="2"/>
              </a:rPr>
              <a:t>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pontuação inicial;</a:t>
            </a:r>
          </a:p>
          <a:p>
            <a:pPr marL="0" indent="0" algn="just">
              <a:buNone/>
            </a:pPr>
            <a:r>
              <a:rPr lang="pt-PT" sz="1400" b="1" dirty="0" smtClean="0">
                <a:sym typeface="Wingdings" panose="05000000000000000000" pitchFamily="2" charset="2"/>
              </a:rPr>
              <a:t>	2º</a:t>
            </a:r>
            <a:r>
              <a:rPr lang="pt-PT" sz="1400" dirty="0" smtClean="0">
                <a:sym typeface="Wingdings" panose="05000000000000000000" pitchFamily="2" charset="2"/>
              </a:rPr>
              <a:t> correlação </a:t>
            </a:r>
            <a:r>
              <a:rPr lang="pt-PT" sz="1400" dirty="0">
                <a:sym typeface="Wingdings" panose="05000000000000000000" pitchFamily="2" charset="2"/>
              </a:rPr>
              <a:t>pontuação inicial/pontuação máxima 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Classificação BSC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PT" sz="1400" dirty="0"/>
          </a:p>
        </p:txBody>
      </p:sp>
      <p:sp>
        <p:nvSpPr>
          <p:cNvPr id="5" name="Rectângulo 4"/>
          <p:cNvSpPr/>
          <p:nvPr/>
        </p:nvSpPr>
        <p:spPr>
          <a:xfrm>
            <a:off x="1331640" y="4581128"/>
            <a:ext cx="66967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chemeClr val="tx1"/>
                </a:solidFill>
              </a:rPr>
              <a:t>Indicadores e resultados da análise subsequente:</a:t>
            </a: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87826"/>
            <a:ext cx="5328592" cy="15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2"/>
          <p:cNvSpPr txBox="1"/>
          <p:nvPr/>
        </p:nvSpPr>
        <p:spPr>
          <a:xfrm>
            <a:off x="8532440" y="2606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22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4813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384191" y="692696"/>
            <a:ext cx="109146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PT" sz="1400" dirty="0" smtClean="0"/>
              <a:t>Nível: Social</a:t>
            </a:r>
            <a:endParaRPr lang="pt-PT" sz="1400" dirty="0"/>
          </a:p>
        </p:txBody>
      </p:sp>
      <p:sp>
        <p:nvSpPr>
          <p:cNvPr id="6" name="Rectângulo 5"/>
          <p:cNvSpPr/>
          <p:nvPr/>
        </p:nvSpPr>
        <p:spPr>
          <a:xfrm>
            <a:off x="395537" y="3933056"/>
            <a:ext cx="16561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/>
              <a:t>Nº indicadores: 13</a:t>
            </a:r>
          </a:p>
          <a:p>
            <a:r>
              <a:rPr lang="pt-PT" sz="1200" dirty="0" smtClean="0"/>
              <a:t>Pontuação </a:t>
            </a:r>
            <a:r>
              <a:rPr lang="pt-PT" sz="1200" dirty="0" err="1" smtClean="0"/>
              <a:t>máx</a:t>
            </a:r>
            <a:r>
              <a:rPr lang="pt-PT" sz="1200" dirty="0" smtClean="0"/>
              <a:t>: 26</a:t>
            </a:r>
            <a:endParaRPr lang="pt-PT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8293"/>
            <a:ext cx="5976664" cy="14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95537" y="5271591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dirty="0" smtClean="0">
                <a:latin typeface="+mn-lt"/>
              </a:rPr>
              <a:t>Resultados evidenciam grau de consecução dos objetivos </a:t>
            </a:r>
            <a:r>
              <a:rPr lang="pt-PT" sz="1200" dirty="0">
                <a:latin typeface="+mn-lt"/>
              </a:rPr>
              <a:t>desta categoria </a:t>
            </a:r>
            <a:r>
              <a:rPr lang="pt-PT" sz="12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pt-PT" sz="1200" dirty="0" smtClean="0">
                <a:latin typeface="+mn-lt"/>
              </a:rPr>
              <a:t>eventual necessidade </a:t>
            </a:r>
            <a:r>
              <a:rPr lang="pt-PT" sz="1200" dirty="0">
                <a:latin typeface="+mn-lt"/>
              </a:rPr>
              <a:t>de reforço da análise, controle e possíveis ações corretivas.</a:t>
            </a:r>
          </a:p>
        </p:txBody>
      </p:sp>
      <p:sp>
        <p:nvSpPr>
          <p:cNvPr id="9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23</a:t>
            </a:fld>
            <a:endParaRPr lang="pt-PT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88932" cy="284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384190" y="764704"/>
            <a:ext cx="109146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PT" sz="1400" dirty="0" smtClean="0"/>
              <a:t>Nível: Social</a:t>
            </a:r>
            <a:endParaRPr lang="pt-PT" sz="1400" dirty="0"/>
          </a:p>
        </p:txBody>
      </p:sp>
      <p:sp>
        <p:nvSpPr>
          <p:cNvPr id="5" name="Rectângulo 4"/>
          <p:cNvSpPr/>
          <p:nvPr/>
        </p:nvSpPr>
        <p:spPr>
          <a:xfrm>
            <a:off x="501553" y="3212976"/>
            <a:ext cx="140615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/>
              <a:t>Nº indicadores: 8</a:t>
            </a:r>
          </a:p>
          <a:p>
            <a:r>
              <a:rPr lang="pt-PT" sz="1200" dirty="0" smtClean="0"/>
              <a:t>Pontuação </a:t>
            </a:r>
            <a:r>
              <a:rPr lang="pt-PT" sz="1200" dirty="0" err="1" smtClean="0"/>
              <a:t>máx</a:t>
            </a:r>
            <a:r>
              <a:rPr lang="pt-PT" sz="1200" dirty="0" smtClean="0"/>
              <a:t>: </a:t>
            </a:r>
            <a:r>
              <a:rPr lang="pt-PT" sz="1200" dirty="0"/>
              <a:t>1</a:t>
            </a:r>
            <a:r>
              <a:rPr lang="pt-PT" sz="1200" dirty="0" smtClean="0"/>
              <a:t>6</a:t>
            </a:r>
            <a:endParaRPr lang="pt-PT" sz="12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532440" y="2606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24</a:t>
            </a:fld>
            <a:endParaRPr lang="pt-PT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8" y="1196752"/>
            <a:ext cx="83676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20" y="3447248"/>
            <a:ext cx="6730752" cy="163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539552" y="5157192"/>
            <a:ext cx="82809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539552" y="5157192"/>
            <a:ext cx="82809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Maiores dificuldades nas CSS que não utilizam RG</a:t>
            </a:r>
            <a:endParaRPr lang="pt-P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384190" y="764704"/>
            <a:ext cx="152351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PT" sz="1400" dirty="0" smtClean="0"/>
              <a:t>Nível: Económico</a:t>
            </a:r>
            <a:endParaRPr lang="pt-PT" sz="1400" dirty="0"/>
          </a:p>
        </p:txBody>
      </p:sp>
      <p:sp>
        <p:nvSpPr>
          <p:cNvPr id="5" name="Rectângulo 4"/>
          <p:cNvSpPr/>
          <p:nvPr/>
        </p:nvSpPr>
        <p:spPr>
          <a:xfrm>
            <a:off x="467545" y="3429000"/>
            <a:ext cx="14401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/>
              <a:t>Nº indicadores: 8</a:t>
            </a:r>
          </a:p>
          <a:p>
            <a:r>
              <a:rPr lang="pt-PT" sz="1200" dirty="0" smtClean="0"/>
              <a:t>Pontuação </a:t>
            </a:r>
            <a:r>
              <a:rPr lang="pt-PT" sz="1200" dirty="0" err="1" smtClean="0"/>
              <a:t>máx</a:t>
            </a:r>
            <a:r>
              <a:rPr lang="pt-PT" sz="1200" dirty="0" smtClean="0"/>
              <a:t>: </a:t>
            </a:r>
            <a:r>
              <a:rPr lang="pt-PT" sz="1200" dirty="0"/>
              <a:t>1</a:t>
            </a:r>
            <a:r>
              <a:rPr lang="pt-PT" sz="1200" dirty="0" smtClean="0"/>
              <a:t>6</a:t>
            </a:r>
            <a:endParaRPr lang="pt-PT" sz="12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25</a:t>
            </a:fld>
            <a:endParaRPr lang="pt-PT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71833"/>
            <a:ext cx="8460432" cy="21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59" y="3573016"/>
            <a:ext cx="6426721" cy="152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445199" y="5184840"/>
            <a:ext cx="83884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400" dirty="0" smtClean="0">
                <a:solidFill>
                  <a:schemeClr val="tx1"/>
                </a:solidFill>
              </a:rPr>
              <a:t>Necessidade </a:t>
            </a:r>
            <a:r>
              <a:rPr lang="pt-PT" sz="1400" dirty="0">
                <a:solidFill>
                  <a:schemeClr val="tx1"/>
                </a:solidFill>
              </a:rPr>
              <a:t>clara de aumentar a divulgação de alguns indicadores de parâmetros (</a:t>
            </a:r>
            <a:r>
              <a:rPr lang="pt-PT" sz="1400" dirty="0" smtClean="0">
                <a:solidFill>
                  <a:schemeClr val="tx1"/>
                </a:solidFill>
              </a:rPr>
              <a:t>objetivos</a:t>
            </a:r>
            <a:r>
              <a:rPr lang="pt-PT" sz="1400" dirty="0">
                <a:solidFill>
                  <a:schemeClr val="tx1"/>
                </a:solidFill>
              </a:rPr>
              <a:t>) centrados nos princípios da </a:t>
            </a:r>
            <a:r>
              <a:rPr lang="pt-PT" sz="1400" b="1" dirty="0">
                <a:solidFill>
                  <a:schemeClr val="tx1"/>
                </a:solidFill>
              </a:rPr>
              <a:t>solidariedade</a:t>
            </a:r>
            <a:r>
              <a:rPr lang="pt-PT" sz="1400" dirty="0">
                <a:solidFill>
                  <a:schemeClr val="tx1"/>
                </a:solidFill>
              </a:rPr>
              <a:t> e da </a:t>
            </a:r>
            <a:r>
              <a:rPr lang="pt-PT" sz="1400" b="1" dirty="0">
                <a:solidFill>
                  <a:schemeClr val="tx1"/>
                </a:solidFill>
              </a:rPr>
              <a:t>coesão social</a:t>
            </a:r>
            <a:r>
              <a:rPr lang="pt-PT" sz="1400" dirty="0">
                <a:solidFill>
                  <a:schemeClr val="tx1"/>
                </a:solidFill>
              </a:rPr>
              <a:t>; </a:t>
            </a:r>
            <a:r>
              <a:rPr lang="pt-PT" sz="1400" dirty="0" smtClean="0">
                <a:solidFill>
                  <a:schemeClr val="tx1"/>
                </a:solidFill>
              </a:rPr>
              <a:t>de novo, foco </a:t>
            </a:r>
            <a:r>
              <a:rPr lang="pt-PT" sz="1400" dirty="0">
                <a:solidFill>
                  <a:schemeClr val="tx1"/>
                </a:solidFill>
              </a:rPr>
              <a:t>em </a:t>
            </a:r>
            <a:r>
              <a:rPr lang="pt-PT" sz="1400" b="1" dirty="0">
                <a:solidFill>
                  <a:schemeClr val="tx1"/>
                </a:solidFill>
              </a:rPr>
              <a:t>entidades sem </a:t>
            </a:r>
            <a:r>
              <a:rPr lang="pt-PT" sz="1400" b="1" dirty="0" smtClean="0">
                <a:solidFill>
                  <a:schemeClr val="tx1"/>
                </a:solidFill>
              </a:rPr>
              <a:t>RG</a:t>
            </a:r>
            <a:r>
              <a:rPr lang="pt-PT" sz="1400" dirty="0" smtClean="0">
                <a:solidFill>
                  <a:schemeClr val="tx1"/>
                </a:solidFill>
              </a:rPr>
              <a:t>.</a:t>
            </a:r>
            <a:endParaRPr lang="pt-P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384191" y="764704"/>
            <a:ext cx="116347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PT" sz="1400" dirty="0" smtClean="0"/>
              <a:t>Nível: Social</a:t>
            </a:r>
            <a:endParaRPr lang="pt-PT" sz="1400" dirty="0"/>
          </a:p>
        </p:txBody>
      </p:sp>
      <p:sp>
        <p:nvSpPr>
          <p:cNvPr id="5" name="Rectângulo 4"/>
          <p:cNvSpPr/>
          <p:nvPr/>
        </p:nvSpPr>
        <p:spPr>
          <a:xfrm>
            <a:off x="395537" y="3284984"/>
            <a:ext cx="16561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/>
              <a:t>Nº indicadores: 7</a:t>
            </a:r>
          </a:p>
          <a:p>
            <a:r>
              <a:rPr lang="pt-PT" sz="1200" dirty="0" smtClean="0"/>
              <a:t>Pontuação </a:t>
            </a:r>
            <a:r>
              <a:rPr lang="pt-PT" sz="1200" dirty="0" err="1" smtClean="0"/>
              <a:t>máx</a:t>
            </a:r>
            <a:r>
              <a:rPr lang="pt-PT" sz="1200" dirty="0" smtClean="0"/>
              <a:t>: 14</a:t>
            </a:r>
            <a:endParaRPr lang="pt-PT" sz="12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26</a:t>
            </a:fld>
            <a:endParaRPr lang="pt-PT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196752"/>
            <a:ext cx="8388424" cy="188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90" y="3429000"/>
            <a:ext cx="6119778" cy="143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432048" y="5013176"/>
            <a:ext cx="83524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400" dirty="0">
                <a:solidFill>
                  <a:schemeClr val="tx1"/>
                </a:solidFill>
              </a:rPr>
              <a:t>Grande preocupação com o </a:t>
            </a:r>
            <a:r>
              <a:rPr lang="pt-PT" sz="1400" b="1" dirty="0">
                <a:solidFill>
                  <a:schemeClr val="tx1"/>
                </a:solidFill>
              </a:rPr>
              <a:t>relacionamento efetivo com a comunidade</a:t>
            </a:r>
            <a:r>
              <a:rPr lang="pt-PT" sz="1400" dirty="0">
                <a:solidFill>
                  <a:schemeClr val="tx1"/>
                </a:solidFill>
              </a:rPr>
              <a:t>; As cooperativas que apresentam apenas relatórios financeiros apresentam maiores deficiências de divulgação.</a:t>
            </a:r>
          </a:p>
        </p:txBody>
      </p:sp>
    </p:spTree>
    <p:extLst>
      <p:ext uri="{BB962C8B-B14F-4D97-AF65-F5344CB8AC3E}">
        <p14:creationId xmlns:p14="http://schemas.microsoft.com/office/powerpoint/2010/main" val="38506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384190" y="764704"/>
            <a:ext cx="152351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PT" sz="1400" dirty="0" smtClean="0"/>
              <a:t>Nível: Ambiental</a:t>
            </a:r>
            <a:endParaRPr lang="pt-PT" sz="1400" dirty="0"/>
          </a:p>
        </p:txBody>
      </p:sp>
      <p:sp>
        <p:nvSpPr>
          <p:cNvPr id="5" name="Rectângulo 4"/>
          <p:cNvSpPr/>
          <p:nvPr/>
        </p:nvSpPr>
        <p:spPr>
          <a:xfrm>
            <a:off x="467545" y="3356992"/>
            <a:ext cx="151216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 smtClean="0"/>
              <a:t>Nº indicadores: 7</a:t>
            </a:r>
          </a:p>
          <a:p>
            <a:r>
              <a:rPr lang="pt-PT" sz="1200" dirty="0" smtClean="0"/>
              <a:t>Pontuação </a:t>
            </a:r>
            <a:r>
              <a:rPr lang="pt-PT" sz="1200" dirty="0" err="1" smtClean="0"/>
              <a:t>máx</a:t>
            </a:r>
            <a:r>
              <a:rPr lang="pt-PT" sz="1200" dirty="0" smtClean="0"/>
              <a:t>: 14</a:t>
            </a:r>
            <a:endParaRPr lang="pt-PT" sz="1200" dirty="0"/>
          </a:p>
        </p:txBody>
      </p:sp>
      <p:sp>
        <p:nvSpPr>
          <p:cNvPr id="6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27</a:t>
            </a:fld>
            <a:endParaRPr lang="pt-PT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1226146"/>
            <a:ext cx="8387977" cy="18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34" y="3501008"/>
            <a:ext cx="6173738" cy="149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11560" y="5157192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400" dirty="0" smtClean="0">
                <a:solidFill>
                  <a:schemeClr val="tx1"/>
                </a:solidFill>
              </a:rPr>
              <a:t>Categoria com maiores dificuldades de divulgação, por parte de praticamente todas as CSS. </a:t>
            </a:r>
            <a:endParaRPr lang="pt-P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2.1 – Estudo de caso </a:t>
            </a:r>
            <a:endParaRPr lang="pt-PT" dirty="0"/>
          </a:p>
        </p:txBody>
      </p:sp>
      <p:sp>
        <p:nvSpPr>
          <p:cNvPr id="4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28</a:t>
            </a:fld>
            <a:endParaRPr lang="pt-PT" sz="1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1523368"/>
            <a:ext cx="8292281" cy="22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67544" y="908720"/>
            <a:ext cx="8316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Adicionalmente, procedemos </a:t>
            </a:r>
            <a:r>
              <a:rPr lang="pt-PT" sz="1400" dirty="0"/>
              <a:t>à classificação, seguindo a proposta do IIRC &amp; GRI (2013), relativa a: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67544" y="3823880"/>
            <a:ext cx="831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 smtClean="0"/>
              <a:t>Envolvente interna </a:t>
            </a:r>
            <a:r>
              <a:rPr lang="pt-PT" sz="1400" dirty="0"/>
              <a:t>e </a:t>
            </a:r>
            <a:r>
              <a:rPr lang="pt-PT" sz="1400" b="1" dirty="0" smtClean="0"/>
              <a:t>externa</a:t>
            </a:r>
            <a:r>
              <a:rPr lang="pt-PT" sz="1400" dirty="0" smtClean="0"/>
              <a:t>, </a:t>
            </a:r>
            <a:r>
              <a:rPr lang="pt-PT" sz="1400" b="1" dirty="0"/>
              <a:t>estratégia</a:t>
            </a:r>
            <a:r>
              <a:rPr lang="pt-PT" sz="1400" dirty="0"/>
              <a:t> </a:t>
            </a:r>
            <a:r>
              <a:rPr lang="pt-PT" sz="1400" dirty="0" smtClean="0"/>
              <a:t>e </a:t>
            </a:r>
            <a:r>
              <a:rPr lang="pt-PT" sz="1400" b="1" dirty="0"/>
              <a:t>perfil organizacional </a:t>
            </a:r>
            <a:r>
              <a:rPr lang="pt-PT" sz="1400" dirty="0" smtClean="0"/>
              <a:t>eficazmente relatados;</a:t>
            </a:r>
            <a:endParaRPr lang="pt-PT" sz="1400" dirty="0"/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Menos </a:t>
            </a:r>
            <a:r>
              <a:rPr lang="pt-PT" sz="1400" dirty="0" smtClean="0"/>
              <a:t>cuidado </a:t>
            </a:r>
            <a:r>
              <a:rPr lang="pt-PT" sz="1400" dirty="0"/>
              <a:t>com a divulgação do seu desempenho em termos de </a:t>
            </a:r>
            <a:r>
              <a:rPr lang="pt-PT" sz="1400" b="1" dirty="0"/>
              <a:t>liderança</a:t>
            </a:r>
            <a:r>
              <a:rPr lang="pt-PT" sz="1400" dirty="0"/>
              <a:t>, </a:t>
            </a:r>
            <a:r>
              <a:rPr lang="pt-PT" sz="1400" b="1" dirty="0"/>
              <a:t>ética</a:t>
            </a:r>
            <a:r>
              <a:rPr lang="pt-PT" sz="1400" dirty="0"/>
              <a:t> e </a:t>
            </a:r>
            <a:r>
              <a:rPr lang="pt-PT" sz="1400" b="1" dirty="0"/>
              <a:t>integridade</a:t>
            </a:r>
            <a:r>
              <a:rPr lang="pt-PT" sz="1400" dirty="0"/>
              <a:t> </a:t>
            </a:r>
            <a:r>
              <a:rPr lang="pt-PT" sz="1400" dirty="0" smtClean="0">
                <a:sym typeface="Wingdings" panose="05000000000000000000" pitchFamily="2" charset="2"/>
              </a:rPr>
              <a:t> </a:t>
            </a:r>
            <a:r>
              <a:rPr lang="pt-PT" sz="1400" dirty="0" smtClean="0"/>
              <a:t>áreas a exigirem maior </a:t>
            </a:r>
            <a:r>
              <a:rPr lang="pt-PT" sz="1400" dirty="0"/>
              <a:t>atenção.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39552" y="4922584"/>
            <a:ext cx="8244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Combinação </a:t>
            </a:r>
            <a:r>
              <a:rPr lang="pt-PT" sz="1400" dirty="0"/>
              <a:t>de todos os resultados </a:t>
            </a:r>
            <a:r>
              <a:rPr lang="pt-PT" sz="1400" dirty="0" smtClean="0">
                <a:sym typeface="Wingdings" panose="05000000000000000000" pitchFamily="2" charset="2"/>
              </a:rPr>
              <a:t></a:t>
            </a:r>
            <a:r>
              <a:rPr lang="pt-PT" sz="1400" dirty="0" smtClean="0"/>
              <a:t> </a:t>
            </a:r>
            <a:r>
              <a:rPr lang="pt-PT" sz="1400" dirty="0"/>
              <a:t>Processo de </a:t>
            </a:r>
            <a:r>
              <a:rPr lang="pt-PT" sz="1400" b="1" dirty="0"/>
              <a:t>benchmarking</a:t>
            </a:r>
            <a:r>
              <a:rPr lang="pt-PT" sz="1400" dirty="0"/>
              <a:t>!</a:t>
            </a:r>
          </a:p>
          <a:p>
            <a:r>
              <a:rPr lang="pt-PT" sz="1400" dirty="0" smtClean="0"/>
              <a:t>Útil para </a:t>
            </a:r>
            <a:r>
              <a:rPr lang="pt-PT" sz="1400" dirty="0"/>
              <a:t>as entidades </a:t>
            </a:r>
            <a:r>
              <a:rPr lang="pt-PT" sz="1400" dirty="0" smtClean="0"/>
              <a:t>relacionarem </a:t>
            </a:r>
            <a:r>
              <a:rPr lang="pt-PT" sz="1400" dirty="0"/>
              <a:t>o seu desempenho entre si, </a:t>
            </a:r>
            <a:r>
              <a:rPr lang="pt-PT" sz="1400" dirty="0" smtClean="0"/>
              <a:t>prosseguirem </a:t>
            </a:r>
            <a:r>
              <a:rPr lang="pt-PT" sz="1400" dirty="0"/>
              <a:t>as melhores práticas de gestão e divulgação da RSE.</a:t>
            </a:r>
          </a:p>
        </p:txBody>
      </p:sp>
    </p:spTree>
    <p:extLst>
      <p:ext uri="{BB962C8B-B14F-4D97-AF65-F5344CB8AC3E}">
        <p14:creationId xmlns:p14="http://schemas.microsoft.com/office/powerpoint/2010/main" val="14632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– Conclusões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84190" y="908720"/>
            <a:ext cx="8434371" cy="46085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pt-PT" sz="1600" b="1" dirty="0" smtClean="0">
                <a:latin typeface="+mn-lt"/>
              </a:rPr>
              <a:t>Falta consenso doutrinal </a:t>
            </a:r>
            <a:r>
              <a:rPr lang="pt-PT" sz="1600" dirty="0" smtClean="0">
                <a:latin typeface="+mn-lt"/>
              </a:rPr>
              <a:t>do conceito e objetivos da RSE </a:t>
            </a:r>
            <a:endParaRPr lang="pt-PT" sz="1600" b="1" dirty="0"/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pt-PT" sz="1200" b="1" u="sng" dirty="0" smtClean="0">
                <a:latin typeface="+mn-lt"/>
              </a:rPr>
              <a:t>Notório </a:t>
            </a:r>
            <a:r>
              <a:rPr lang="pt-PT" sz="1200" b="1" u="sng" dirty="0">
                <a:latin typeface="+mn-lt"/>
              </a:rPr>
              <a:t>impacto da RSE sobre o papel da empresa</a:t>
            </a:r>
            <a:r>
              <a:rPr lang="pt-PT" sz="1200" b="1" dirty="0">
                <a:latin typeface="+mn-lt"/>
              </a:rPr>
              <a:t>: </a:t>
            </a:r>
            <a:r>
              <a:rPr lang="pt-PT" sz="1200" dirty="0">
                <a:latin typeface="+mn-lt"/>
              </a:rPr>
              <a:t>alargamento dos grupos de interesses. Mudança de paradigma </a:t>
            </a:r>
            <a:r>
              <a:rPr lang="pt-PT" sz="1200" dirty="0" smtClean="0">
                <a:latin typeface="+mn-lt"/>
              </a:rPr>
              <a:t>empresarial.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pt-PT" sz="1200" b="1" u="sng" dirty="0" smtClean="0">
                <a:latin typeface="+mn-lt"/>
              </a:rPr>
              <a:t>Acrescida exigência dos </a:t>
            </a:r>
            <a:r>
              <a:rPr lang="pt-PT" sz="1200" b="1" i="1" u="sng" dirty="0" smtClean="0">
                <a:latin typeface="+mn-lt"/>
              </a:rPr>
              <a:t>Stakeholders</a:t>
            </a:r>
            <a:r>
              <a:rPr lang="pt-PT" sz="1200" b="1" u="sng" dirty="0" smtClean="0">
                <a:latin typeface="+mn-lt"/>
              </a:rPr>
              <a:t> </a:t>
            </a:r>
            <a:r>
              <a:rPr lang="pt-PT" sz="1200" dirty="0" smtClean="0">
                <a:latin typeface="+mn-lt"/>
              </a:rPr>
              <a:t>(comportamento socialmente responsável)</a:t>
            </a:r>
            <a:r>
              <a:rPr lang="pt-PT" sz="1200" b="1" dirty="0" smtClean="0">
                <a:latin typeface="+mn-lt"/>
              </a:rPr>
              <a:t>:</a:t>
            </a:r>
            <a:r>
              <a:rPr lang="pt-PT" sz="1200" dirty="0" smtClean="0">
                <a:latin typeface="+mn-lt"/>
              </a:rPr>
              <a:t> empresa privilegia o desenvolvimento social, proteção ambiental e dos direitos fundamentais =&gt;  Vertentes: Económica, Social e Ambiental.</a:t>
            </a:r>
          </a:p>
          <a:p>
            <a:pPr lvl="0" algn="just"/>
            <a:endParaRPr lang="pt-PT" sz="1600" dirty="0" smtClean="0">
              <a:latin typeface="+mn-lt"/>
            </a:endParaRPr>
          </a:p>
          <a:p>
            <a:pPr marL="342900" lvl="0" indent="-342900" algn="just">
              <a:buFont typeface="+mj-lt"/>
              <a:buAutoNum type="arabicPeriod" startAt="2"/>
            </a:pPr>
            <a:r>
              <a:rPr lang="pt-PT" sz="1600" b="1" dirty="0" smtClean="0">
                <a:latin typeface="+mn-lt"/>
              </a:rPr>
              <a:t>Análise dos princípios orientadores da ES </a:t>
            </a:r>
            <a:r>
              <a:rPr lang="pt-PT" sz="1600" dirty="0" smtClean="0">
                <a:latin typeface="+mn-lt"/>
              </a:rPr>
              <a:t>(LBES)</a:t>
            </a:r>
            <a:r>
              <a:rPr lang="pt-PT" sz="1600" b="1" dirty="0" smtClean="0">
                <a:latin typeface="+mn-lt"/>
              </a:rPr>
              <a:t>:</a:t>
            </a:r>
            <a:r>
              <a:rPr lang="pt-PT" sz="1600" dirty="0" smtClean="0">
                <a:latin typeface="+mn-lt"/>
              </a:rPr>
              <a:t> a RSE faz parte integrante do código genético das EES, transportando-as a níveis de gestão estratégica mais abrangente.</a:t>
            </a:r>
          </a:p>
          <a:p>
            <a:pPr marL="342900" lvl="0" indent="-342900" algn="just">
              <a:buFont typeface="+mj-lt"/>
              <a:buAutoNum type="arabicPeriod" startAt="2"/>
            </a:pPr>
            <a:endParaRPr lang="pt-PT" sz="1600" b="1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t-PT" sz="1600" b="1" dirty="0" smtClean="0">
                <a:latin typeface="+mn-lt"/>
              </a:rPr>
              <a:t>Novos </a:t>
            </a:r>
            <a:r>
              <a:rPr lang="pt-PT" sz="1600" b="1" dirty="0">
                <a:latin typeface="+mn-lt"/>
              </a:rPr>
              <a:t>desafios de gestão: </a:t>
            </a:r>
            <a:r>
              <a:rPr lang="pt-PT" sz="1600" dirty="0">
                <a:latin typeface="+mn-lt"/>
              </a:rPr>
              <a:t>as cooperativas procuram estrategicamente uma </a:t>
            </a:r>
            <a:r>
              <a:rPr lang="pt-PT" sz="1600" u="sng" dirty="0">
                <a:latin typeface="+mn-lt"/>
              </a:rPr>
              <a:t>gestão mais inclusiva e atenta às necessidades internas e externas</a:t>
            </a:r>
            <a:r>
              <a:rPr lang="pt-PT" sz="1600" dirty="0">
                <a:latin typeface="+mn-lt"/>
              </a:rPr>
              <a:t>, num </a:t>
            </a:r>
            <a:r>
              <a:rPr lang="pt-PT" sz="1600" b="1" dirty="0">
                <a:latin typeface="+mn-lt"/>
              </a:rPr>
              <a:t>conceito </a:t>
            </a:r>
            <a:r>
              <a:rPr lang="pt-PT" sz="1600" b="1" i="1" dirty="0">
                <a:latin typeface="+mn-lt"/>
              </a:rPr>
              <a:t>triple bottom line</a:t>
            </a:r>
            <a:r>
              <a:rPr lang="pt-PT" sz="1600" b="1" i="1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t-PT" sz="1600" b="1" i="1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t-PT" sz="1600" b="1" dirty="0">
                <a:latin typeface="+mn-lt"/>
              </a:rPr>
              <a:t>Torna-se exigível a adequação da informação/transparência</a:t>
            </a:r>
            <a:r>
              <a:rPr lang="pt-PT" sz="1600" dirty="0">
                <a:latin typeface="+mn-lt"/>
              </a:rPr>
              <a:t>: aferindo o grau de </a:t>
            </a:r>
            <a:r>
              <a:rPr lang="pt-PT" sz="1600" b="1" dirty="0">
                <a:latin typeface="+mn-lt"/>
              </a:rPr>
              <a:t>prossecução do comportamento socialmente responsável </a:t>
            </a:r>
            <a:r>
              <a:rPr lang="pt-PT" sz="1600" dirty="0">
                <a:latin typeface="+mn-lt"/>
              </a:rPr>
              <a:t>e do zelo pelo </a:t>
            </a:r>
            <a:r>
              <a:rPr lang="pt-PT" sz="1600" b="1" dirty="0">
                <a:latin typeface="+mn-lt"/>
              </a:rPr>
              <a:t>interesse geral</a:t>
            </a:r>
            <a:r>
              <a:rPr lang="pt-PT" sz="1600" dirty="0">
                <a:latin typeface="+mn-lt"/>
              </a:rPr>
              <a:t>, relevante e útil a todos os </a:t>
            </a:r>
            <a:r>
              <a:rPr lang="pt-PT" sz="1600" i="1" dirty="0">
                <a:latin typeface="+mn-lt"/>
              </a:rPr>
              <a:t>stakeholders</a:t>
            </a:r>
            <a:r>
              <a:rPr lang="pt-PT" sz="1600" dirty="0">
                <a:latin typeface="+mn-lt"/>
              </a:rPr>
              <a:t> e à gestão adequada das organizações. </a:t>
            </a:r>
            <a:endParaRPr lang="pt-PT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pt-PT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t-PT" sz="1600" b="1" dirty="0">
                <a:latin typeface="+mn-lt"/>
              </a:rPr>
              <a:t>A</a:t>
            </a:r>
            <a:r>
              <a:rPr lang="pt-PT" sz="1600" dirty="0">
                <a:latin typeface="+mn-lt"/>
              </a:rPr>
              <a:t> </a:t>
            </a:r>
            <a:r>
              <a:rPr lang="pt-PT" sz="1600" b="1" dirty="0">
                <a:latin typeface="+mn-lt"/>
              </a:rPr>
              <a:t>prestação de contas </a:t>
            </a:r>
            <a:r>
              <a:rPr lang="pt-PT" sz="1600" dirty="0">
                <a:latin typeface="+mn-lt"/>
              </a:rPr>
              <a:t>das cooperativas obrigam à apresentação das contas do exercício (</a:t>
            </a:r>
            <a:r>
              <a:rPr lang="pt-PT" sz="1600" b="1" dirty="0">
                <a:latin typeface="+mn-lt"/>
              </a:rPr>
              <a:t>Balanço e Demonstração de Resultados, com base no SNC</a:t>
            </a:r>
            <a:r>
              <a:rPr lang="pt-PT" sz="1600" dirty="0">
                <a:latin typeface="+mn-lt"/>
              </a:rPr>
              <a:t>) e ainda do </a:t>
            </a:r>
            <a:r>
              <a:rPr lang="pt-PT" sz="1600" b="1" dirty="0">
                <a:latin typeface="+mn-lt"/>
              </a:rPr>
              <a:t>relatório de gestão </a:t>
            </a:r>
            <a:r>
              <a:rPr lang="pt-PT" sz="1600" dirty="0">
                <a:latin typeface="+mn-lt"/>
              </a:rPr>
              <a:t>(RG). 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t-PT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pt-PT" sz="1600" b="1" i="1" dirty="0">
              <a:latin typeface="+mn-lt"/>
            </a:endParaRPr>
          </a:p>
          <a:p>
            <a:pPr marL="342900" lvl="0" indent="-342900" algn="just">
              <a:buFont typeface="+mj-lt"/>
              <a:buAutoNum type="arabicPeriod" startAt="2"/>
            </a:pPr>
            <a:endParaRPr lang="pt-PT" sz="1600" dirty="0" smtClean="0">
              <a:latin typeface="+mn-lt"/>
            </a:endParaRPr>
          </a:p>
          <a:p>
            <a:pPr marL="342900" lvl="0" indent="-342900" algn="just">
              <a:buFont typeface="+mj-lt"/>
              <a:buAutoNum type="arabicPeriod" startAt="2"/>
            </a:pPr>
            <a:endParaRPr lang="pt-PT" sz="1600" dirty="0" smtClean="0">
              <a:latin typeface="+mn-lt"/>
            </a:endParaRPr>
          </a:p>
          <a:p>
            <a:pPr lvl="0" algn="just"/>
            <a:endParaRPr lang="pt-PT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</a:pPr>
            <a:endParaRPr lang="pt-PT" sz="1600" dirty="0" smtClean="0">
              <a:latin typeface="+mn-lt"/>
              <a:cs typeface="+mn-cs"/>
            </a:endParaRPr>
          </a:p>
          <a:p>
            <a:pPr marL="228600" indent="-228600" algn="ctr" eaLnBrk="1" hangingPunct="1">
              <a:lnSpc>
                <a:spcPct val="90000"/>
              </a:lnSpc>
              <a:spcBef>
                <a:spcPts val="500"/>
              </a:spcBef>
            </a:pPr>
            <a:endParaRPr lang="pt-PT" sz="1600" dirty="0" smtClean="0">
              <a:latin typeface="+mn-lt"/>
              <a:cs typeface="+mn-cs"/>
            </a:endParaRPr>
          </a:p>
        </p:txBody>
      </p:sp>
      <p:sp>
        <p:nvSpPr>
          <p:cNvPr id="6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29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1359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1 – Responsabilidade Social da Empresa (RSE)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692696"/>
            <a:ext cx="8434388" cy="4896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None/>
            </a:pPr>
            <a:r>
              <a:rPr lang="pt-PT" sz="1600" dirty="0" smtClean="0"/>
              <a:t>	</a:t>
            </a:r>
            <a:r>
              <a:rPr lang="pt-PT" sz="1600" dirty="0"/>
              <a:t>Conceito </a:t>
            </a:r>
            <a:r>
              <a:rPr lang="pt-PT" sz="1600" dirty="0" smtClean="0"/>
              <a:t>pouco consensual: contínua </a:t>
            </a:r>
            <a:r>
              <a:rPr lang="pt-PT" sz="1600" dirty="0"/>
              <a:t>evolução, de lata abrangência e grande variabilidade de </a:t>
            </a:r>
            <a:r>
              <a:rPr lang="pt-PT" sz="1600" dirty="0" smtClean="0"/>
              <a:t>objetivos. </a:t>
            </a:r>
            <a:r>
              <a:rPr lang="pt-PT" sz="1600" dirty="0"/>
              <a:t>	</a:t>
            </a:r>
          </a:p>
          <a:p>
            <a:pPr algn="ctr">
              <a:spcAft>
                <a:spcPts val="600"/>
              </a:spcAft>
              <a:buNone/>
            </a:pPr>
            <a:r>
              <a:rPr lang="pt-PT" sz="1600" dirty="0" smtClean="0"/>
              <a:t>	Interligação do conceito da RSE à evolução do papel da Empresa	</a:t>
            </a:r>
          </a:p>
          <a:p>
            <a:pPr marL="0" indent="0">
              <a:buNone/>
            </a:pPr>
            <a:endParaRPr lang="pt-PT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55812" y="1772816"/>
          <a:ext cx="6432376" cy="336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576" y="4941168"/>
            <a:ext cx="748883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1600" dirty="0" smtClean="0">
                <a:latin typeface="+mn-lt"/>
                <a:cs typeface="+mn-cs"/>
              </a:rPr>
              <a:t>Convergência de atitudes e comportamentos transparentes responsáveis e éticos além do lucro acionista – </a:t>
            </a:r>
            <a:r>
              <a:rPr lang="pt-PT" sz="1600" b="1" dirty="0" smtClean="0">
                <a:latin typeface="+mn-lt"/>
                <a:cs typeface="+mn-cs"/>
              </a:rPr>
              <a:t>Mudança paradigma empresarial</a:t>
            </a:r>
            <a:r>
              <a:rPr lang="pt-PT" sz="1600" dirty="0" smtClean="0">
                <a:latin typeface="+mn-lt"/>
                <a:cs typeface="+mn-cs"/>
              </a:rPr>
              <a:t>: abertura à envolvente externa.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72200" y="3429000"/>
            <a:ext cx="2376264" cy="10801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000"/>
              </a:spcBef>
            </a:pPr>
            <a:r>
              <a:rPr lang="pt-PT" sz="1600" dirty="0" smtClean="0">
                <a:latin typeface="+mn-lt"/>
                <a:cs typeface="+mn-cs"/>
              </a:rPr>
              <a:t>Legitimação junto dos grupos de interesse (Gestão conciliando interesses das partes)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2708920"/>
            <a:ext cx="20162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1600" dirty="0" smtClean="0">
                <a:latin typeface="+mn-lt"/>
                <a:cs typeface="+mn-cs"/>
              </a:rPr>
              <a:t>Maximização do lucro</a:t>
            </a:r>
          </a:p>
        </p:txBody>
      </p:sp>
      <p:sp>
        <p:nvSpPr>
          <p:cNvPr id="10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3</a:t>
            </a:fld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– Conclusões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84190" y="908720"/>
            <a:ext cx="8434371" cy="46085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 startAt="6"/>
            </a:pPr>
            <a:r>
              <a:rPr lang="pt-PT" sz="1600" dirty="0" smtClean="0">
                <a:latin typeface="+mn-lt"/>
              </a:rPr>
              <a:t>O </a:t>
            </a:r>
            <a:r>
              <a:rPr lang="pt-PT" sz="1600" b="1" dirty="0" smtClean="0">
                <a:latin typeface="+mn-lt"/>
              </a:rPr>
              <a:t>RG</a:t>
            </a:r>
            <a:r>
              <a:rPr lang="pt-PT" sz="1600" dirty="0" smtClean="0">
                <a:latin typeface="+mn-lt"/>
              </a:rPr>
              <a:t> inclui </a:t>
            </a:r>
            <a:r>
              <a:rPr lang="pt-PT" sz="1600" b="1" dirty="0" smtClean="0">
                <a:latin typeface="+mn-lt"/>
              </a:rPr>
              <a:t>informação financeira e não financeira</a:t>
            </a:r>
            <a:r>
              <a:rPr lang="pt-PT" sz="1600" dirty="0" smtClean="0">
                <a:latin typeface="+mn-lt"/>
              </a:rPr>
              <a:t>, divulgando aspetos gerais de gestão e aspetos específicos da situação patrimonial da cooperativa, promovendo um conhecimento dinâmico da organização </a:t>
            </a:r>
            <a:r>
              <a:rPr lang="pt-PT" sz="16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pt-PT" sz="1600" dirty="0" smtClean="0">
                <a:latin typeface="+mn-lt"/>
              </a:rPr>
              <a:t> </a:t>
            </a:r>
            <a:r>
              <a:rPr lang="pt-PT" sz="1600" b="1" dirty="0" smtClean="0">
                <a:latin typeface="+mn-lt"/>
              </a:rPr>
              <a:t>concluímos que este demonstra ser um instrumento de gestão e divulgação apropriado.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pt-PT" sz="1600" b="1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pt-PT" sz="1600" b="1" dirty="0" smtClean="0">
                <a:latin typeface="+mn-lt"/>
              </a:rPr>
              <a:t>65 cooperativas analisadas; </a:t>
            </a:r>
            <a:r>
              <a:rPr lang="pt-PT" sz="1600" dirty="0" smtClean="0">
                <a:latin typeface="+mn-lt"/>
              </a:rPr>
              <a:t>Estudo de caso múltiplo</a:t>
            </a:r>
            <a:r>
              <a:rPr lang="pt-PT" sz="1600" b="1" dirty="0" smtClean="0">
                <a:latin typeface="+mn-lt"/>
              </a:rPr>
              <a:t> restrito a 5 cooperativas, </a:t>
            </a:r>
            <a:r>
              <a:rPr lang="pt-PT" sz="1600" dirty="0" smtClean="0">
                <a:latin typeface="+mn-lt"/>
              </a:rPr>
              <a:t>revelando as dificuldades de divulgação existentes. 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pt-PT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pt-PT" sz="1600" b="1" dirty="0">
                <a:latin typeface="+mn-lt"/>
              </a:rPr>
              <a:t>O estudo de caso: </a:t>
            </a:r>
            <a:r>
              <a:rPr lang="pt-PT" sz="1600" b="1" u="sng" dirty="0">
                <a:latin typeface="+mn-lt"/>
              </a:rPr>
              <a:t>base:</a:t>
            </a:r>
            <a:r>
              <a:rPr lang="pt-PT" sz="1600" dirty="0">
                <a:latin typeface="+mn-lt"/>
              </a:rPr>
              <a:t> um conjunto de </a:t>
            </a:r>
            <a:r>
              <a:rPr lang="pt-PT" sz="1600" b="1" dirty="0">
                <a:latin typeface="+mn-lt"/>
              </a:rPr>
              <a:t>indicadores</a:t>
            </a:r>
            <a:r>
              <a:rPr lang="pt-PT" sz="1600" dirty="0">
                <a:latin typeface="+mn-lt"/>
              </a:rPr>
              <a:t> para evidência do comportamento socialmente responsável, </a:t>
            </a:r>
            <a:r>
              <a:rPr lang="pt-PT" sz="1600" b="1" dirty="0">
                <a:latin typeface="+mn-lt"/>
              </a:rPr>
              <a:t>divididos em 5 categorias</a:t>
            </a:r>
            <a:r>
              <a:rPr lang="pt-PT" sz="1600" dirty="0">
                <a:latin typeface="+mn-lt"/>
              </a:rPr>
              <a:t>;  a metodologia qualitativa, de </a:t>
            </a:r>
            <a:r>
              <a:rPr lang="pt-PT" sz="1600" b="1" dirty="0">
                <a:latin typeface="+mn-lt"/>
              </a:rPr>
              <a:t>análise de conteúdos</a:t>
            </a:r>
            <a:r>
              <a:rPr lang="pt-PT" sz="1600" dirty="0">
                <a:latin typeface="+mn-lt"/>
              </a:rPr>
              <a:t> dos relatórios de contas e de gestão das referidas cooperativas de vários anos, </a:t>
            </a:r>
            <a:r>
              <a:rPr lang="pt-PT" sz="1600" b="1" dirty="0">
                <a:latin typeface="+mn-lt"/>
              </a:rPr>
              <a:t>classificados</a:t>
            </a:r>
            <a:r>
              <a:rPr lang="pt-PT" sz="1600" dirty="0">
                <a:latin typeface="+mn-lt"/>
              </a:rPr>
              <a:t> através dum sistema de </a:t>
            </a:r>
            <a:r>
              <a:rPr lang="pt-PT" sz="1600" b="1" i="1" dirty="0">
                <a:latin typeface="+mn-lt"/>
              </a:rPr>
              <a:t>balanced scorecard</a:t>
            </a:r>
            <a:r>
              <a:rPr lang="pt-PT" sz="1600" b="1" dirty="0">
                <a:latin typeface="+mn-lt"/>
              </a:rPr>
              <a:t> (BSC</a:t>
            </a:r>
            <a:r>
              <a:rPr lang="pt-PT" sz="1600" b="1" dirty="0" smtClean="0">
                <a:latin typeface="+mn-lt"/>
              </a:rPr>
              <a:t>).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pt-PT" sz="1600" b="1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n-US" sz="1400" b="1" dirty="0" err="1" smtClean="0"/>
              <a:t>Resultados</a:t>
            </a:r>
            <a:r>
              <a:rPr lang="en-US" sz="1400" dirty="0" smtClean="0"/>
              <a:t>: </a:t>
            </a:r>
            <a:r>
              <a:rPr lang="en-US" sz="1400" dirty="0" err="1" smtClean="0"/>
              <a:t>Respostas</a:t>
            </a:r>
            <a:r>
              <a:rPr lang="en-US" sz="1400" dirty="0" smtClean="0"/>
              <a:t> </a:t>
            </a:r>
            <a:r>
              <a:rPr lang="en-US" sz="1400" dirty="0" err="1" smtClean="0"/>
              <a:t>às</a:t>
            </a:r>
            <a:r>
              <a:rPr lang="en-US" sz="1400" dirty="0" smtClean="0"/>
              <a:t> </a:t>
            </a:r>
            <a:r>
              <a:rPr lang="en-US" sz="1400" dirty="0" err="1" smtClean="0"/>
              <a:t>questões</a:t>
            </a:r>
            <a:r>
              <a:rPr lang="en-US" sz="1400" dirty="0" smtClean="0"/>
              <a:t> de </a:t>
            </a:r>
            <a:r>
              <a:rPr lang="en-US" sz="1400" dirty="0" err="1" smtClean="0"/>
              <a:t>investigação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o </a:t>
            </a:r>
            <a:r>
              <a:rPr lang="en-US" sz="1400" dirty="0" err="1" smtClean="0"/>
              <a:t>estado</a:t>
            </a:r>
            <a:r>
              <a:rPr lang="en-US" sz="1400" dirty="0" smtClean="0"/>
              <a:t> de </a:t>
            </a:r>
            <a:r>
              <a:rPr lang="en-US" sz="1400" dirty="0" err="1" smtClean="0"/>
              <a:t>divulgação</a:t>
            </a:r>
            <a:r>
              <a:rPr lang="en-US" sz="1400" dirty="0" smtClean="0"/>
              <a:t>:</a:t>
            </a:r>
            <a:endParaRPr lang="en-US" sz="1400" dirty="0"/>
          </a:p>
          <a:p>
            <a:pPr algn="just"/>
            <a:endParaRPr lang="en-US" sz="1400" dirty="0"/>
          </a:p>
          <a:p>
            <a:pPr marL="0" lvl="1" algn="just"/>
            <a:r>
              <a:rPr lang="en-US" sz="1400" dirty="0" smtClean="0"/>
              <a:t>	</a:t>
            </a:r>
            <a:r>
              <a:rPr lang="en-US" sz="1400" b="1" dirty="0" smtClean="0">
                <a:solidFill>
                  <a:schemeClr val="tx2"/>
                </a:solidFill>
              </a:rPr>
              <a:t>Q1 – </a:t>
            </a:r>
            <a:r>
              <a:rPr lang="en-US" sz="1200" b="1" dirty="0" err="1" smtClean="0">
                <a:solidFill>
                  <a:schemeClr val="tx2"/>
                </a:solidFill>
              </a:rPr>
              <a:t>Grau</a:t>
            </a:r>
            <a:r>
              <a:rPr lang="en-US" sz="1200" b="1" dirty="0" smtClean="0">
                <a:solidFill>
                  <a:schemeClr val="tx2"/>
                </a:solidFill>
              </a:rPr>
              <a:t> de </a:t>
            </a:r>
            <a:r>
              <a:rPr lang="en-US" sz="1200" b="1" dirty="0" err="1" smtClean="0">
                <a:solidFill>
                  <a:schemeClr val="tx2"/>
                </a:solidFill>
              </a:rPr>
              <a:t>satisfação</a:t>
            </a:r>
            <a:r>
              <a:rPr lang="en-US" sz="1200" b="1" dirty="0" smtClean="0">
                <a:solidFill>
                  <a:schemeClr val="tx2"/>
                </a:solidFill>
              </a:rPr>
              <a:t> das </a:t>
            </a:r>
            <a:r>
              <a:rPr lang="en-US" sz="1200" b="1" dirty="0" err="1" smtClean="0">
                <a:solidFill>
                  <a:schemeClr val="tx2"/>
                </a:solidFill>
              </a:rPr>
              <a:t>necessidades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económicas</a:t>
            </a:r>
            <a:r>
              <a:rPr lang="en-US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 err="1" smtClean="0">
                <a:solidFill>
                  <a:schemeClr val="tx2"/>
                </a:solidFill>
              </a:rPr>
              <a:t>sociais</a:t>
            </a:r>
            <a:r>
              <a:rPr lang="en-US" sz="1200" b="1" dirty="0" smtClean="0">
                <a:solidFill>
                  <a:schemeClr val="tx2"/>
                </a:solidFill>
              </a:rPr>
              <a:t> e </a:t>
            </a:r>
            <a:r>
              <a:rPr lang="en-US" sz="1200" b="1" dirty="0" err="1" smtClean="0">
                <a:solidFill>
                  <a:schemeClr val="tx2"/>
                </a:solidFill>
              </a:rPr>
              <a:t>culturais</a:t>
            </a:r>
            <a:r>
              <a:rPr lang="en-US" sz="1200" b="1" dirty="0" smtClean="0">
                <a:solidFill>
                  <a:schemeClr val="tx2"/>
                </a:solidFill>
              </a:rPr>
              <a:t> dos </a:t>
            </a:r>
            <a:r>
              <a:rPr lang="en-US" sz="1200" b="1" dirty="0" err="1" smtClean="0">
                <a:solidFill>
                  <a:schemeClr val="tx2"/>
                </a:solidFill>
              </a:rPr>
              <a:t>cooperadores</a:t>
            </a:r>
            <a:r>
              <a:rPr lang="en-US" sz="1200" b="1" dirty="0" smtClean="0">
                <a:solidFill>
                  <a:schemeClr val="tx2"/>
                </a:solidFill>
              </a:rPr>
              <a:t>?</a:t>
            </a:r>
            <a:r>
              <a:rPr lang="pt-PT" sz="1200" b="1" dirty="0" smtClean="0">
                <a:solidFill>
                  <a:schemeClr val="tx2"/>
                </a:solidFill>
              </a:rPr>
              <a:t> </a:t>
            </a:r>
            <a:r>
              <a:rPr lang="pt-PT" sz="1400" b="1" dirty="0">
                <a:solidFill>
                  <a:schemeClr val="tx2"/>
                </a:solidFill>
              </a:rPr>
              <a:t>	Q2</a:t>
            </a:r>
            <a:r>
              <a:rPr lang="pt-PT" sz="1200" dirty="0">
                <a:solidFill>
                  <a:schemeClr val="tx2"/>
                </a:solidFill>
              </a:rPr>
              <a:t> </a:t>
            </a:r>
            <a:r>
              <a:rPr lang="pt-PT" sz="1200" dirty="0" smtClean="0">
                <a:solidFill>
                  <a:schemeClr val="tx2"/>
                </a:solidFill>
              </a:rPr>
              <a:t> –  Evidência da </a:t>
            </a:r>
            <a:r>
              <a:rPr lang="pt-PT" sz="1200" b="1" dirty="0" smtClean="0">
                <a:solidFill>
                  <a:schemeClr val="tx2"/>
                </a:solidFill>
              </a:rPr>
              <a:t>eficiência económica </a:t>
            </a:r>
            <a:r>
              <a:rPr lang="pt-PT" sz="1200" dirty="0" smtClean="0">
                <a:solidFill>
                  <a:schemeClr val="tx2"/>
                </a:solidFill>
              </a:rPr>
              <a:t>da cooperativa?</a:t>
            </a:r>
            <a:endParaRPr lang="en-US" sz="1200" dirty="0">
              <a:solidFill>
                <a:schemeClr val="tx2"/>
              </a:solidFill>
            </a:endParaRPr>
          </a:p>
          <a:p>
            <a:pPr marL="0" lvl="1" algn="just"/>
            <a:r>
              <a:rPr lang="en-US" sz="1200" dirty="0">
                <a:solidFill>
                  <a:schemeClr val="tx2"/>
                </a:solidFill>
              </a:rPr>
              <a:t>	</a:t>
            </a:r>
            <a:r>
              <a:rPr lang="pt-PT" sz="1400" b="1" dirty="0" smtClean="0">
                <a:solidFill>
                  <a:schemeClr val="tx2"/>
                </a:solidFill>
              </a:rPr>
              <a:t>Q3 </a:t>
            </a:r>
            <a:r>
              <a:rPr lang="pt-PT" sz="1200" dirty="0" smtClean="0">
                <a:solidFill>
                  <a:schemeClr val="tx2"/>
                </a:solidFill>
              </a:rPr>
              <a:t> –  Avaliação da </a:t>
            </a:r>
            <a:r>
              <a:rPr lang="pt-PT" sz="1200" b="1" dirty="0" smtClean="0">
                <a:solidFill>
                  <a:schemeClr val="tx2"/>
                </a:solidFill>
              </a:rPr>
              <a:t>qualidade de relacionamento da cooperativa com a Comunidade?</a:t>
            </a:r>
            <a:endParaRPr lang="en-US" sz="1200" dirty="0">
              <a:solidFill>
                <a:schemeClr val="tx2"/>
              </a:solidFill>
            </a:endParaRPr>
          </a:p>
          <a:p>
            <a:pPr marL="0" lvl="1" algn="just"/>
            <a:endParaRPr lang="en-US" sz="1200" dirty="0">
              <a:solidFill>
                <a:schemeClr val="tx2"/>
              </a:solidFill>
            </a:endParaRPr>
          </a:p>
          <a:p>
            <a:pPr marL="0" lvl="1" algn="just"/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en-US" sz="1200" b="1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pt-PT" sz="1600" b="1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pt-PT" sz="1600" b="1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pt-PT" sz="1600" b="1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pt-PT" sz="1600" dirty="0">
              <a:latin typeface="+mn-lt"/>
            </a:endParaRPr>
          </a:p>
          <a:p>
            <a:pPr marL="342900" indent="-342900">
              <a:buFont typeface="+mj-lt"/>
              <a:buAutoNum type="arabicPeriod" startAt="6"/>
            </a:pPr>
            <a:endParaRPr lang="pt-PT" sz="1600" b="1" dirty="0" smtClean="0">
              <a:latin typeface="+mn-lt"/>
            </a:endParaRPr>
          </a:p>
          <a:p>
            <a:pPr marL="228600" indent="-228600" algn="ctr" eaLnBrk="1" hangingPunct="1">
              <a:lnSpc>
                <a:spcPct val="90000"/>
              </a:lnSpc>
              <a:spcBef>
                <a:spcPts val="500"/>
              </a:spcBef>
            </a:pPr>
            <a:endParaRPr lang="pt-PT" sz="1600" dirty="0" smtClean="0">
              <a:latin typeface="+mn-lt"/>
              <a:cs typeface="+mn-cs"/>
            </a:endParaRPr>
          </a:p>
        </p:txBody>
      </p:sp>
      <p:sp>
        <p:nvSpPr>
          <p:cNvPr id="6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30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1359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3 – Conclusões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84190" y="908720"/>
            <a:ext cx="8434371" cy="4752528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en-US" sz="1600" dirty="0" err="1" smtClean="0">
                <a:latin typeface="+mn-lt"/>
              </a:rPr>
              <a:t>Concluímos</a:t>
            </a:r>
            <a:r>
              <a:rPr lang="en-US" sz="1600" dirty="0" smtClean="0">
                <a:latin typeface="+mn-lt"/>
              </a:rPr>
              <a:t> que o </a:t>
            </a:r>
            <a:r>
              <a:rPr lang="en-US" sz="1600" b="1" dirty="0" smtClean="0">
                <a:latin typeface="+mn-lt"/>
              </a:rPr>
              <a:t>RG </a:t>
            </a:r>
            <a:r>
              <a:rPr lang="en-US" sz="1600" b="1" dirty="0" err="1" smtClean="0">
                <a:latin typeface="+mn-lt"/>
              </a:rPr>
              <a:t>prova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ser</a:t>
            </a:r>
            <a:r>
              <a:rPr lang="en-US" sz="1600" b="1" dirty="0" smtClean="0">
                <a:latin typeface="+mn-lt"/>
              </a:rPr>
              <a:t> um </a:t>
            </a:r>
            <a:r>
              <a:rPr lang="en-US" sz="1600" b="1" dirty="0" err="1" smtClean="0">
                <a:latin typeface="+mn-lt"/>
              </a:rPr>
              <a:t>instrumento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adequado</a:t>
            </a:r>
            <a:r>
              <a:rPr lang="en-US" sz="1600" b="1" dirty="0" smtClean="0">
                <a:latin typeface="+mn-lt"/>
              </a:rPr>
              <a:t> à </a:t>
            </a:r>
            <a:r>
              <a:rPr lang="en-US" sz="1600" b="1" dirty="0" err="1" smtClean="0">
                <a:latin typeface="+mn-lt"/>
              </a:rPr>
              <a:t>divulgação</a:t>
            </a:r>
            <a:r>
              <a:rPr lang="en-US" sz="1600" dirty="0" smtClean="0">
                <a:latin typeface="+mn-lt"/>
              </a:rPr>
              <a:t>. As </a:t>
            </a:r>
            <a:r>
              <a:rPr lang="en-US" sz="1600" dirty="0" err="1" smtClean="0">
                <a:latin typeface="+mn-lt"/>
              </a:rPr>
              <a:t>Cooperativas</a:t>
            </a:r>
            <a:r>
              <a:rPr lang="en-US" sz="1600" dirty="0" smtClean="0">
                <a:latin typeface="+mn-lt"/>
              </a:rPr>
              <a:t> que se </a:t>
            </a:r>
            <a:r>
              <a:rPr lang="en-US" sz="1600" dirty="0" err="1" smtClean="0">
                <a:latin typeface="+mn-lt"/>
              </a:rPr>
              <a:t>limitam</a:t>
            </a:r>
            <a:r>
              <a:rPr lang="en-US" sz="1600" dirty="0" smtClean="0">
                <a:latin typeface="+mn-lt"/>
              </a:rPr>
              <a:t> à </a:t>
            </a:r>
            <a:r>
              <a:rPr lang="en-US" sz="1600" dirty="0" err="1" smtClean="0">
                <a:latin typeface="+mn-lt"/>
              </a:rPr>
              <a:t>apresentação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relatórios</a:t>
            </a:r>
            <a:r>
              <a:rPr lang="en-US" sz="1600" dirty="0" smtClean="0">
                <a:latin typeface="+mn-lt"/>
              </a:rPr>
              <a:t> de </a:t>
            </a:r>
            <a:r>
              <a:rPr lang="en-US" sz="1600" dirty="0" err="1" smtClean="0">
                <a:latin typeface="+mn-lt"/>
              </a:rPr>
              <a:t>contas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anuais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financeiro</a:t>
            </a:r>
            <a:r>
              <a:rPr lang="en-US" sz="1600" dirty="0" smtClean="0">
                <a:latin typeface="+mn-lt"/>
              </a:rPr>
              <a:t>) </a:t>
            </a:r>
            <a:r>
              <a:rPr lang="en-US" sz="1600" dirty="0" err="1" smtClean="0">
                <a:latin typeface="+mn-lt"/>
              </a:rPr>
              <a:t>não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divulgam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apropriadamente</a:t>
            </a:r>
            <a:r>
              <a:rPr lang="en-US" sz="1600" dirty="0" smtClean="0">
                <a:latin typeface="+mn-lt"/>
              </a:rPr>
              <a:t> outros </a:t>
            </a:r>
            <a:r>
              <a:rPr lang="en-US" sz="1600" dirty="0" err="1" smtClean="0">
                <a:latin typeface="+mn-lt"/>
              </a:rPr>
              <a:t>parâmetros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en-US" sz="1600" dirty="0">
              <a:latin typeface="+mn-lt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400" dirty="0"/>
              <a:t>		</a:t>
            </a:r>
            <a:r>
              <a:rPr lang="pt-PT" sz="1400" b="1" dirty="0">
                <a:solidFill>
                  <a:schemeClr val="tx2"/>
                </a:solidFill>
              </a:rPr>
              <a:t>Q4</a:t>
            </a:r>
            <a:r>
              <a:rPr lang="pt-PT" sz="1200" dirty="0">
                <a:solidFill>
                  <a:schemeClr val="tx2"/>
                </a:solidFill>
              </a:rPr>
              <a:t> </a:t>
            </a:r>
            <a:r>
              <a:rPr lang="pt-PT" sz="1200" dirty="0" smtClean="0">
                <a:solidFill>
                  <a:schemeClr val="tx2"/>
                </a:solidFill>
              </a:rPr>
              <a:t>– Identificação de eventuais impactos resultantes da transparência sobre a sustentabilidade.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200" dirty="0">
              <a:solidFill>
                <a:schemeClr val="tx2"/>
              </a:solidFill>
            </a:endParaRPr>
          </a:p>
          <a:p>
            <a:pPr marL="685800" lvl="1" indent="-228600" algn="just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pt-PT" sz="1600" dirty="0" smtClean="0">
                <a:latin typeface="+mn-lt"/>
              </a:rPr>
              <a:t>	A interação entre controlo e transparência promovidos pelas EES que utilizam </a:t>
            </a:r>
            <a:r>
              <a:rPr lang="pt-PT" sz="1600" b="1" dirty="0" smtClean="0">
                <a:latin typeface="+mn-lt"/>
              </a:rPr>
              <a:t>o RG demonstra eficácia de gestão e desenvolvimento sustentável</a:t>
            </a:r>
            <a:r>
              <a:rPr lang="pt-PT" sz="1600" dirty="0" smtClean="0">
                <a:latin typeface="+mn-lt"/>
              </a:rPr>
              <a:t>. </a:t>
            </a:r>
          </a:p>
          <a:p>
            <a:pPr marL="685800" lvl="1" indent="-228600" algn="just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600" dirty="0">
              <a:latin typeface="+mn-lt"/>
            </a:endParaRPr>
          </a:p>
          <a:p>
            <a:pPr marL="400050" indent="-400050" algn="just">
              <a:buFont typeface="+mj-lt"/>
              <a:buAutoNum type="arabicPeriod" startAt="10"/>
            </a:pPr>
            <a:r>
              <a:rPr lang="pt-PT" sz="1600" dirty="0">
                <a:latin typeface="+mn-lt"/>
              </a:rPr>
              <a:t>Os </a:t>
            </a:r>
            <a:r>
              <a:rPr lang="pt-PT" sz="1600" b="1" dirty="0">
                <a:latin typeface="+mn-lt"/>
              </a:rPr>
              <a:t>resultados obtidos </a:t>
            </a:r>
            <a:r>
              <a:rPr lang="pt-PT" sz="1600" dirty="0">
                <a:latin typeface="+mn-lt"/>
              </a:rPr>
              <a:t>evidenciam a adequabilidade da informação aos requisitos atuais: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PT" sz="1600" dirty="0">
                <a:latin typeface="+mn-lt"/>
              </a:rPr>
              <a:t> </a:t>
            </a:r>
            <a:r>
              <a:rPr lang="pt-PT" sz="1600" b="1" dirty="0">
                <a:latin typeface="+mn-lt"/>
              </a:rPr>
              <a:t>internamente</a:t>
            </a:r>
            <a:r>
              <a:rPr lang="pt-PT" sz="1600" dirty="0">
                <a:latin typeface="+mn-lt"/>
              </a:rPr>
              <a:t>, como </a:t>
            </a:r>
            <a:r>
              <a:rPr lang="pt-PT" sz="1600" b="1" dirty="0">
                <a:latin typeface="+mn-lt"/>
              </a:rPr>
              <a:t>barómetro à gestão por objetivos </a:t>
            </a:r>
            <a:r>
              <a:rPr lang="pt-PT" sz="1600" dirty="0">
                <a:latin typeface="+mn-lt"/>
              </a:rPr>
              <a:t>e a uma gestão orientada por valores;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PT" sz="1600" b="1" dirty="0">
                <a:latin typeface="+mn-lt"/>
              </a:rPr>
              <a:t>externamente</a:t>
            </a:r>
            <a:r>
              <a:rPr lang="pt-PT" sz="1600" dirty="0">
                <a:latin typeface="+mn-lt"/>
              </a:rPr>
              <a:t>, aumentará a </a:t>
            </a:r>
            <a:r>
              <a:rPr lang="pt-PT" sz="1600" b="1" dirty="0">
                <a:latin typeface="+mn-lt"/>
              </a:rPr>
              <a:t>fiabilidade e credibilidade </a:t>
            </a:r>
            <a:r>
              <a:rPr lang="pt-PT" sz="1600" dirty="0">
                <a:latin typeface="+mn-lt"/>
              </a:rPr>
              <a:t>da organização (informação dinâmica, concisa e comparável</a:t>
            </a:r>
            <a:r>
              <a:rPr lang="pt-PT" sz="1600" dirty="0" smtClean="0">
                <a:latin typeface="+mn-lt"/>
              </a:rPr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pt-PT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11"/>
            </a:pPr>
            <a:r>
              <a:rPr lang="pt-PT" sz="1600" b="1" dirty="0" smtClean="0">
                <a:latin typeface="+mn-lt"/>
              </a:rPr>
              <a:t>O RG deveria ser obrigatório </a:t>
            </a:r>
            <a:r>
              <a:rPr lang="pt-PT" sz="1600" dirty="0" smtClean="0">
                <a:latin typeface="+mn-lt"/>
              </a:rPr>
              <a:t>para as cooperativas em geral.</a:t>
            </a:r>
          </a:p>
          <a:p>
            <a:pPr algn="just"/>
            <a:endParaRPr lang="pt-PT" sz="1600" dirty="0" smtClean="0">
              <a:latin typeface="+mn-lt"/>
            </a:endParaRPr>
          </a:p>
          <a:p>
            <a:pPr algn="just"/>
            <a:endParaRPr lang="pt-PT" sz="1600" dirty="0" smtClean="0">
              <a:latin typeface="+mn-lt"/>
            </a:endParaRPr>
          </a:p>
          <a:p>
            <a:pPr lvl="1" algn="just"/>
            <a:endParaRPr lang="pt-PT" sz="1600" dirty="0">
              <a:latin typeface="+mn-lt"/>
            </a:endParaRPr>
          </a:p>
          <a:p>
            <a:pPr marL="685800" lvl="1" indent="-228600" algn="just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600" dirty="0" smtClean="0">
              <a:latin typeface="+mn-lt"/>
            </a:endParaRPr>
          </a:p>
          <a:p>
            <a:pPr marL="685800" lvl="1" indent="-228600" algn="just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600" dirty="0">
              <a:latin typeface="+mn-lt"/>
            </a:endParaRPr>
          </a:p>
          <a:p>
            <a:pPr marL="685800" lvl="1" indent="-228600" algn="just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pt-PT" sz="1600" dirty="0" smtClean="0">
              <a:latin typeface="+mn-lt"/>
            </a:endParaRPr>
          </a:p>
          <a:p>
            <a:pPr lvl="0" algn="just"/>
            <a:endParaRPr lang="pt-PT" sz="1600" dirty="0" smtClean="0">
              <a:latin typeface="+mn-lt"/>
            </a:endParaRPr>
          </a:p>
          <a:p>
            <a:pPr lvl="0" algn="just"/>
            <a:r>
              <a:rPr lang="pt-PT" sz="1600" dirty="0" smtClean="0">
                <a:latin typeface="+mn-lt"/>
              </a:rPr>
              <a:t> </a:t>
            </a:r>
            <a:endParaRPr lang="pt-PT" sz="1600" dirty="0" smtClean="0">
              <a:latin typeface="+mj-lt"/>
              <a:cs typeface="+mn-cs"/>
            </a:endParaRPr>
          </a:p>
        </p:txBody>
      </p:sp>
      <p:sp>
        <p:nvSpPr>
          <p:cNvPr id="6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31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402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3 – Conclusões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12"/>
            </a:pPr>
            <a:r>
              <a:rPr lang="pt-PT" sz="1600" dirty="0"/>
              <a:t>A análise comparativa </a:t>
            </a:r>
            <a:r>
              <a:rPr lang="pt-PT" sz="1600" dirty="0">
                <a:sym typeface="Wingdings" panose="05000000000000000000" pitchFamily="2" charset="2"/>
              </a:rPr>
              <a:t> </a:t>
            </a:r>
            <a:r>
              <a:rPr lang="pt-PT" sz="1600" dirty="0"/>
              <a:t> processo de </a:t>
            </a:r>
            <a:r>
              <a:rPr lang="pt-PT" sz="1600" b="1" i="1" dirty="0"/>
              <a:t>benchmarking</a:t>
            </a:r>
            <a:r>
              <a:rPr lang="pt-PT" sz="1600" dirty="0"/>
              <a:t>, </a:t>
            </a:r>
            <a:r>
              <a:rPr lang="pt-PT" sz="1600" dirty="0">
                <a:cs typeface="Arial" panose="020B0604020202020204" pitchFamily="34" charset="0"/>
              </a:rPr>
              <a:t>que sugerimos seja </a:t>
            </a:r>
            <a:r>
              <a:rPr lang="pt-PT" sz="1600" b="1" dirty="0">
                <a:cs typeface="Arial" panose="020B0604020202020204" pitchFamily="34" charset="0"/>
              </a:rPr>
              <a:t>implementado pelas cooperativas</a:t>
            </a:r>
            <a:r>
              <a:rPr lang="pt-PT" sz="1600" dirty="0">
                <a:cs typeface="Arial" panose="020B0604020202020204" pitchFamily="34" charset="0"/>
              </a:rPr>
              <a:t>, (orientador da sua gestão, prosseguindo as melhores práticas, em reforço da sua sustentabilidade).</a:t>
            </a:r>
          </a:p>
          <a:p>
            <a:pPr marL="514350" indent="-514350" algn="just">
              <a:buFont typeface="+mj-lt"/>
              <a:buAutoNum type="arabicPeriod" startAt="12"/>
            </a:pPr>
            <a:r>
              <a:rPr lang="pt-PT" sz="1600" dirty="0"/>
              <a:t>Os </a:t>
            </a:r>
            <a:r>
              <a:rPr lang="pt-PT" sz="1600" b="1" dirty="0"/>
              <a:t>resultados económicos </a:t>
            </a:r>
            <a:r>
              <a:rPr lang="pt-PT" sz="1600" dirty="0"/>
              <a:t>das cooperativas analisadas, sustentam a sua capacidade de sustentabilidade económica, em contraciclo com a economia nacional </a:t>
            </a:r>
            <a:r>
              <a:rPr lang="pt-PT" sz="1600" dirty="0">
                <a:sym typeface="Wingdings" panose="05000000000000000000" pitchFamily="2" charset="2"/>
              </a:rPr>
              <a:t> </a:t>
            </a:r>
            <a:r>
              <a:rPr lang="pt-PT" sz="1600" dirty="0"/>
              <a:t>um </a:t>
            </a:r>
            <a:r>
              <a:rPr lang="pt-PT" sz="1600" b="1" dirty="0"/>
              <a:t>bom reflexo do impacto social gerado</a:t>
            </a:r>
            <a:r>
              <a:rPr lang="pt-PT" sz="1600" dirty="0"/>
              <a:t>.</a:t>
            </a:r>
          </a:p>
          <a:p>
            <a:pPr marL="0" indent="0" algn="just">
              <a:buNone/>
            </a:pPr>
            <a:endParaRPr lang="pt-PT" sz="1600" dirty="0"/>
          </a:p>
          <a:p>
            <a:pPr marL="0" indent="0" algn="just">
              <a:buNone/>
            </a:pPr>
            <a:r>
              <a:rPr lang="pt-PT" sz="1600" dirty="0"/>
              <a:t>A medição destes impactos gerados suscita-nos um desafio para </a:t>
            </a:r>
            <a:r>
              <a:rPr lang="pt-PT" sz="1600" b="1" dirty="0"/>
              <a:t>futuras linhas de investigação</a:t>
            </a:r>
            <a:r>
              <a:rPr lang="pt-PT" sz="1600" dirty="0"/>
              <a:t>.</a:t>
            </a:r>
            <a:r>
              <a:rPr lang="pt-PT" sz="1600" b="1" dirty="0"/>
              <a:t/>
            </a:r>
            <a:br>
              <a:rPr lang="pt-PT" sz="1600" b="1" dirty="0"/>
            </a:br>
            <a:endParaRPr lang="pt-PT" sz="1600" b="1" dirty="0"/>
          </a:p>
          <a:p>
            <a:pPr marL="0" indent="0" algn="just">
              <a:buNone/>
            </a:pPr>
            <a:endParaRPr lang="pt-PT" sz="1600" b="1" dirty="0"/>
          </a:p>
          <a:p>
            <a:pPr marL="0" indent="0" algn="just">
              <a:buNone/>
            </a:pPr>
            <a:r>
              <a:rPr lang="pt-PT" sz="1600" b="1" dirty="0"/>
              <a:t>Salienta-se como principal limitação a </a:t>
            </a:r>
            <a:r>
              <a:rPr lang="pt-PT" sz="1600" dirty="0"/>
              <a:t>dificuldade de acesso a informação, limitativa da amostra e reveladora da dificuldade de divulgação que ainda predomina na maioria das cooperativas portuguesas.</a:t>
            </a:r>
          </a:p>
          <a:p>
            <a:endParaRPr lang="pt-PT" sz="1600" dirty="0"/>
          </a:p>
        </p:txBody>
      </p:sp>
      <p:sp>
        <p:nvSpPr>
          <p:cNvPr id="4" name="CaixaDeTexto 2"/>
          <p:cNvSpPr txBox="1"/>
          <p:nvPr/>
        </p:nvSpPr>
        <p:spPr>
          <a:xfrm>
            <a:off x="8532440" y="2606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32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834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/>
          <p:cNvSpPr txBox="1">
            <a:spLocks/>
          </p:cNvSpPr>
          <p:nvPr/>
        </p:nvSpPr>
        <p:spPr>
          <a:xfrm>
            <a:off x="384190" y="404664"/>
            <a:ext cx="8434371" cy="5112568"/>
          </a:xfrm>
          <a:prstGeom prst="rect">
            <a:avLst/>
          </a:prstGeom>
        </p:spPr>
        <p:txBody>
          <a:bodyPr anchor="ctr"/>
          <a:lstStyle/>
          <a:p>
            <a:pPr marL="342900" indent="-342900" algn="ctr"/>
            <a:endParaRPr lang="pt-PT" sz="4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endParaRPr lang="pt-PT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endParaRPr lang="pt-PT" sz="4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endParaRPr lang="pt-PT" sz="4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r>
              <a:rPr lang="pt-PT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Muito </a:t>
            </a:r>
            <a:r>
              <a:rPr lang="pt-PT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obrigada pela </a:t>
            </a:r>
            <a:r>
              <a:rPr lang="pt-PT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atenção</a:t>
            </a:r>
          </a:p>
          <a:p>
            <a:pPr marL="342900" indent="-342900" algn="ctr"/>
            <a:endParaRPr lang="pt-PT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endParaRPr lang="pt-PT" sz="4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endParaRPr lang="pt-PT" sz="4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ctr"/>
            <a:endParaRPr lang="pt-PT" sz="4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42900" indent="-342900" algn="r"/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rizida.tome@gmail.com</a:t>
            </a:r>
            <a:endParaRPr lang="pt-PT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/>
            <a:endParaRPr lang="pt-PT" sz="1600" dirty="0" smtClean="0">
              <a:latin typeface="+mj-lt"/>
            </a:endParaRPr>
          </a:p>
          <a:p>
            <a:pPr marL="342900" lvl="0" indent="-342900" algn="just"/>
            <a:endParaRPr lang="pt-PT" sz="1600" dirty="0" smtClean="0">
              <a:latin typeface="+mj-lt"/>
            </a:endParaRPr>
          </a:p>
          <a:p>
            <a:pPr algn="just"/>
            <a:endParaRPr lang="en-US" sz="1600" dirty="0" smtClean="0"/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</a:pPr>
            <a:endParaRPr lang="pt-PT" sz="1600" dirty="0" smtClean="0">
              <a:latin typeface="+mn-lt"/>
              <a:cs typeface="+mn-cs"/>
            </a:endParaRPr>
          </a:p>
          <a:p>
            <a:pPr marL="228600" indent="-228600" algn="ctr" eaLnBrk="1" hangingPunct="1">
              <a:lnSpc>
                <a:spcPct val="90000"/>
              </a:lnSpc>
              <a:spcBef>
                <a:spcPts val="500"/>
              </a:spcBef>
            </a:pPr>
            <a:endParaRPr lang="pt-PT" sz="16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 – Responsabilidade Social da Empresa (RSE)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908050"/>
            <a:ext cx="8434388" cy="468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pt-PT" sz="1400" dirty="0" smtClean="0"/>
              <a:t>Objetivos e posicionamentos da empresa face à RSE segundo Jamali &amp; Mirshak (2006) de grande variabilidade, citando estudos de Carroll (1979 e 1991), quanto à hierarquização dos níveis de atuação perante a RSE.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pt-PT" sz="1200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988840"/>
          <a:ext cx="3372036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32240" y="2981176"/>
            <a:ext cx="2664296" cy="1815976"/>
            <a:chOff x="6732240" y="2981176"/>
            <a:chExt cx="2664296" cy="1815976"/>
          </a:xfrm>
        </p:grpSpPr>
        <p:graphicFrame>
          <p:nvGraphicFramePr>
            <p:cNvPr id="8" name="Diagram 7"/>
            <p:cNvGraphicFramePr/>
            <p:nvPr/>
          </p:nvGraphicFramePr>
          <p:xfrm>
            <a:off x="6948264" y="2981176"/>
            <a:ext cx="2075892" cy="1383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6732240" y="4437112"/>
              <a:ext cx="2664296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pt-PT" sz="1200" dirty="0" smtClean="0">
                  <a:latin typeface="+mn-lt"/>
                  <a:cs typeface="+mn-cs"/>
                </a:rPr>
                <a:t>Melo Neto &amp; Froes, 1999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54088" y="1397000"/>
            <a:ext cx="6096000" cy="4336256"/>
            <a:chOff x="1524000" y="1397000"/>
            <a:chExt cx="6096000" cy="433625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1835696" y="5373216"/>
              <a:ext cx="5112568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pt-PT" sz="1200" dirty="0" smtClean="0">
                  <a:latin typeface="+mn-lt"/>
                  <a:cs typeface="+mn-cs"/>
                </a:rPr>
                <a:t>Pirâmide de Carroll – modelo concetual RSE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24000" y="1397000"/>
              <a:ext cx="6096000" cy="4064000"/>
              <a:chOff x="1524000" y="1397000"/>
              <a:chExt cx="6096000" cy="4064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524000" y="1397000"/>
                <a:ext cx="6096000" cy="4064000"/>
                <a:chOff x="1524000" y="1397000"/>
                <a:chExt cx="6096000" cy="4064000"/>
              </a:xfrm>
            </p:grpSpPr>
            <p:graphicFrame>
              <p:nvGraphicFramePr>
                <p:cNvPr id="4" name="Diagram 3"/>
                <p:cNvGraphicFramePr/>
                <p:nvPr/>
              </p:nvGraphicFramePr>
              <p:xfrm>
                <a:off x="1524000" y="1397000"/>
                <a:ext cx="609600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  <p:sp>
              <p:nvSpPr>
                <p:cNvPr id="5" name="Right Arrow 4"/>
                <p:cNvSpPr/>
                <p:nvPr/>
              </p:nvSpPr>
              <p:spPr>
                <a:xfrm rot="17679127">
                  <a:off x="1437614" y="3289926"/>
                  <a:ext cx="3879379" cy="102133"/>
                </a:xfrm>
                <a:prstGeom prst="rightArrow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 rot="17674272">
                <a:off x="1863693" y="3251302"/>
                <a:ext cx="2664296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28600" marR="0" lvl="0" indent="-228600" algn="ctr" defTabSz="914400" rtl="0" eaLnBrk="1" fontAlgn="base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pt-PT" sz="1200" dirty="0" smtClean="0">
                    <a:latin typeface="+mn-lt"/>
                    <a:cs typeface="+mn-cs"/>
                  </a:rPr>
                  <a:t>Nível de atuação</a:t>
                </a:r>
              </a:p>
            </p:txBody>
          </p:sp>
        </p:grp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84168" y="5229200"/>
            <a:ext cx="29878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1400" dirty="0" smtClean="0">
                <a:latin typeface="+mn-lt"/>
                <a:cs typeface="+mn-cs"/>
              </a:rPr>
              <a:t>Idêntica hierarquia de motivações para ações RSE – Castelo Branco, 2006</a:t>
            </a:r>
          </a:p>
        </p:txBody>
      </p:sp>
      <p:sp>
        <p:nvSpPr>
          <p:cNvPr id="21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4</a:t>
            </a:fld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 – Da RSE à Economia social. Princípios e valores.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pt-PT" sz="1600" b="1" dirty="0"/>
              <a:t>Conceito da RSE</a:t>
            </a:r>
            <a:r>
              <a:rPr lang="pt-PT" sz="1600" dirty="0"/>
              <a:t>: 		</a:t>
            </a:r>
          </a:p>
          <a:p>
            <a:pPr marL="457200" lvl="1" indent="0" algn="just">
              <a:buNone/>
            </a:pPr>
            <a:r>
              <a:rPr lang="pt-PT" sz="1400" i="1" dirty="0"/>
              <a:t>“empresas que decidem, numa base voluntária, contribuir para uma</a:t>
            </a:r>
            <a:r>
              <a:rPr lang="pt-PT" sz="1400" dirty="0"/>
              <a:t> </a:t>
            </a:r>
            <a:r>
              <a:rPr lang="pt-PT" sz="1400" i="1" dirty="0"/>
              <a:t>sociedade mais justa e para um ambiente mais limpo”.</a:t>
            </a:r>
            <a:r>
              <a:rPr lang="pt-PT" sz="1400" dirty="0"/>
              <a:t> (Comissão das Comunidades Europeias, Livro Verde 2001-http://ec.europa-eu) -&gt; promover um quadro social europeu para a RSE.</a:t>
            </a:r>
            <a:endParaRPr lang="en-US" sz="1400" dirty="0"/>
          </a:p>
          <a:p>
            <a:pPr algn="just">
              <a:spcAft>
                <a:spcPts val="600"/>
              </a:spcAft>
            </a:pPr>
            <a:r>
              <a:rPr lang="pt-PT" sz="1600" b="1" dirty="0"/>
              <a:t>Objetivos da RSE - política social da UE </a:t>
            </a:r>
            <a:r>
              <a:rPr lang="pt-PT" sz="1400" dirty="0"/>
              <a:t>(Comissão Europeia, 2013- http://www.eur-lex.europa.eu):</a:t>
            </a:r>
            <a:endParaRPr lang="pt-PT" sz="1600" dirty="0"/>
          </a:p>
          <a:p>
            <a:pPr lvl="1" algn="just">
              <a:spcAft>
                <a:spcPts val="600"/>
              </a:spcAft>
              <a:buFont typeface="Courier New" pitchFamily="49" charset="0"/>
              <a:buChar char="o"/>
            </a:pPr>
            <a:r>
              <a:rPr lang="pt-PT" sz="1200" dirty="0"/>
              <a:t>Estratégia favorecedora do </a:t>
            </a:r>
            <a:r>
              <a:rPr lang="pt-PT" sz="1200" b="1" dirty="0"/>
              <a:t>desenvolvimento sustentável</a:t>
            </a:r>
            <a:r>
              <a:rPr lang="pt-PT" sz="1200" dirty="0"/>
              <a:t>, abrangendo o respeito pelos </a:t>
            </a:r>
            <a:r>
              <a:rPr lang="pt-PT" sz="1200" b="1" dirty="0"/>
              <a:t>valores europeus</a:t>
            </a:r>
            <a:r>
              <a:rPr lang="pt-PT" sz="1200" dirty="0"/>
              <a:t>, </a:t>
            </a:r>
            <a:r>
              <a:rPr lang="pt-PT" sz="1200" dirty="0" err="1"/>
              <a:t>i.e</a:t>
            </a:r>
            <a:r>
              <a:rPr lang="pt-PT" sz="1200" dirty="0"/>
              <a:t>:</a:t>
            </a:r>
          </a:p>
          <a:p>
            <a:pPr lvl="2" algn="just"/>
            <a:r>
              <a:rPr lang="pt-PT" sz="1200" dirty="0"/>
              <a:t>Direitos humanos e proteção do trabalho;</a:t>
            </a:r>
          </a:p>
          <a:p>
            <a:pPr lvl="2" algn="just"/>
            <a:r>
              <a:rPr lang="pt-PT" sz="1200" dirty="0"/>
              <a:t>Aprendizagem contínua e empregabilidade dos trabalhadores com inclusão de grupos mais desfavorecidos;</a:t>
            </a:r>
          </a:p>
          <a:p>
            <a:pPr lvl="2" algn="just"/>
            <a:r>
              <a:rPr lang="pt-PT" sz="1200" dirty="0"/>
              <a:t>Proteção ambiental;</a:t>
            </a:r>
          </a:p>
          <a:p>
            <a:pPr lvl="2" algn="just"/>
            <a:r>
              <a:rPr lang="pt-PT" sz="1200" dirty="0"/>
              <a:t>Redução da poluição;</a:t>
            </a:r>
          </a:p>
          <a:p>
            <a:pPr lvl="2" algn="just"/>
            <a:r>
              <a:rPr lang="pt-PT" sz="1200" dirty="0"/>
              <a:t>Utilização racional de recursos naturais;</a:t>
            </a:r>
          </a:p>
          <a:p>
            <a:pPr lvl="2" algn="just"/>
            <a:r>
              <a:rPr lang="pt-PT" sz="1200" dirty="0"/>
              <a:t>Inovação socio-ambiental;</a:t>
            </a:r>
          </a:p>
          <a:p>
            <a:pPr lvl="2" algn="just"/>
            <a:r>
              <a:rPr lang="pt-PT" sz="1200" dirty="0"/>
              <a:t>Melhoria da saúde pública;</a:t>
            </a:r>
          </a:p>
          <a:p>
            <a:pPr lvl="2" algn="just"/>
            <a:endParaRPr lang="pt-PT" sz="1200" dirty="0"/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pt-PT" sz="1200" dirty="0"/>
              <a:t>Foco nos </a:t>
            </a:r>
            <a:r>
              <a:rPr lang="pt-PT" sz="1200" b="1" dirty="0"/>
              <a:t>princípios fundamentais </a:t>
            </a:r>
            <a:r>
              <a:rPr lang="pt-PT" sz="1200" dirty="0"/>
              <a:t>da RSE, </a:t>
            </a:r>
            <a:r>
              <a:rPr lang="pt-PT" sz="1200" dirty="0" err="1"/>
              <a:t>i.e</a:t>
            </a:r>
            <a:r>
              <a:rPr lang="pt-PT" sz="1200" dirty="0"/>
              <a:t>:  Solidariedade, Igualdade, Coesão Social, Justiça e equidade, Transparência e Responsabilidade individual e social partilhada</a:t>
            </a:r>
            <a:r>
              <a:rPr lang="pt-PT" sz="1200" dirty="0" smtClean="0"/>
              <a:t>.</a:t>
            </a:r>
            <a:endParaRPr lang="pt-PT" sz="1200" dirty="0"/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pt-PT" sz="1200" b="1" dirty="0"/>
              <a:t>Ações e Programas: </a:t>
            </a:r>
            <a:r>
              <a:rPr lang="pt-PT" sz="1200" dirty="0"/>
              <a:t>Ação 2020  (WBCSD  e </a:t>
            </a:r>
            <a:r>
              <a:rPr lang="pt-PT" sz="1200" dirty="0" smtClean="0"/>
              <a:t>BCSD</a:t>
            </a:r>
            <a:r>
              <a:rPr lang="pt-PT" sz="1200" dirty="0"/>
              <a:t>, 2013);  Agenda 2020 (</a:t>
            </a:r>
            <a:r>
              <a:rPr lang="pt-PT" sz="1200" dirty="0" smtClean="0"/>
              <a:t>BCSD</a:t>
            </a:r>
            <a:r>
              <a:rPr lang="pt-PT" sz="1200" dirty="0"/>
              <a:t>, 2013); Visão 2050 (WBCSD, 2013) ; Da </a:t>
            </a:r>
            <a:r>
              <a:rPr lang="pt-PT" sz="1200" dirty="0" smtClean="0"/>
              <a:t>Ação </a:t>
            </a:r>
            <a:r>
              <a:rPr lang="pt-PT" sz="1200" dirty="0"/>
              <a:t>2020 à Visão 2050 (WBCSD, 2016),  </a:t>
            </a:r>
            <a:r>
              <a:rPr lang="pt-PT" sz="1200" dirty="0" smtClean="0"/>
              <a:t>destacando–se </a:t>
            </a:r>
            <a:r>
              <a:rPr lang="pt-PT" sz="1200" dirty="0"/>
              <a:t>o objetivo principal da </a:t>
            </a:r>
            <a:r>
              <a:rPr lang="pt-PT" sz="1200" b="1" dirty="0"/>
              <a:t>satisfação das necessidades da geração atual, sem comprometer as opções das gerações futuras.</a:t>
            </a:r>
          </a:p>
          <a:p>
            <a:endParaRPr lang="pt-PT" dirty="0"/>
          </a:p>
        </p:txBody>
      </p:sp>
      <p:sp>
        <p:nvSpPr>
          <p:cNvPr id="4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5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9058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 – Da RSE à Economia social. Princípios e valores.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908050"/>
            <a:ext cx="8434388" cy="4753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pt-PT" sz="1600" b="1" dirty="0" smtClean="0"/>
              <a:t>As vertentes da RSE </a:t>
            </a:r>
            <a:r>
              <a:rPr lang="pt-PT" sz="1400" dirty="0" smtClean="0"/>
              <a:t>estendem-se a nível económico, social e ambiental (</a:t>
            </a:r>
            <a:r>
              <a:rPr lang="pt-PT" sz="1400" i="1" dirty="0" smtClean="0"/>
              <a:t>Triple</a:t>
            </a:r>
            <a:r>
              <a:rPr lang="pt-PT" sz="1400" dirty="0" smtClean="0"/>
              <a:t> </a:t>
            </a:r>
            <a:r>
              <a:rPr lang="pt-PT" sz="1400" i="1" dirty="0" smtClean="0"/>
              <a:t>Bottom Line</a:t>
            </a:r>
            <a:r>
              <a:rPr lang="pt-PT" sz="1400" dirty="0" smtClean="0"/>
              <a:t>);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600" dirty="0" smtClean="0"/>
          </a:p>
          <a:p>
            <a:pPr marL="342900" indent="-342900" algn="just">
              <a:spcAft>
                <a:spcPts val="600"/>
              </a:spcAft>
            </a:pPr>
            <a:r>
              <a:rPr lang="pt-PT" sz="1600" b="1" dirty="0" smtClean="0"/>
              <a:t>Impacto da RSE sobre o conceito de empresa</a:t>
            </a:r>
            <a:r>
              <a:rPr lang="pt-PT" sz="1600" dirty="0" smtClean="0"/>
              <a:t>, </a:t>
            </a:r>
            <a:r>
              <a:rPr lang="pt-PT" sz="1400" dirty="0" smtClean="0"/>
              <a:t>numa perspetiva organizacional: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 smtClean="0"/>
              <a:t>Fator valorizado e reconhecido pelos </a:t>
            </a:r>
            <a:r>
              <a:rPr lang="pt-PT" sz="1400" i="1" dirty="0" smtClean="0"/>
              <a:t>Stakeholders</a:t>
            </a:r>
            <a:r>
              <a:rPr lang="pt-PT" sz="1400" dirty="0" smtClean="0"/>
              <a:t>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 smtClean="0"/>
              <a:t>Diferenciadora na </a:t>
            </a:r>
            <a:r>
              <a:rPr lang="pt-PT" sz="1400" dirty="0" smtClean="0"/>
              <a:t>análise da performance empresarial (afetando tomada de decisões)</a:t>
            </a:r>
            <a:r>
              <a:rPr lang="pt-PT" sz="1400" i="1" dirty="0" smtClean="0"/>
              <a:t>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 smtClean="0"/>
              <a:t>Condicionadora da </a:t>
            </a:r>
            <a:r>
              <a:rPr lang="pt-PT" sz="1400" dirty="0" smtClean="0"/>
              <a:t>obtenção de resultados (capacidade de alavancagem da RSE);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sz="1400" dirty="0" smtClean="0"/>
              <a:t>A empresa como realidade aberta à envolvente externa -&gt; maiores exigências a nível das competências dos gestores, grau prossecução dos objetivos;</a:t>
            </a:r>
          </a:p>
          <a:p>
            <a:pPr marL="457200" lvl="1" indent="0" algn="just">
              <a:spcAft>
                <a:spcPts val="600"/>
              </a:spcAft>
              <a:buNone/>
            </a:pPr>
            <a:endParaRPr lang="pt-PT" sz="16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pt-PT" sz="1400" dirty="0" smtClean="0"/>
              <a:t>A adoção voluntária da </a:t>
            </a:r>
            <a:r>
              <a:rPr lang="pt-PT" sz="1400" dirty="0"/>
              <a:t>prática da RSE </a:t>
            </a:r>
            <a:r>
              <a:rPr lang="pt-PT" sz="1400" dirty="0" smtClean="0"/>
              <a:t>posiciona a empresa num </a:t>
            </a:r>
            <a:r>
              <a:rPr lang="pt-PT" sz="1400" dirty="0"/>
              <a:t>elevado patamar de </a:t>
            </a:r>
            <a:r>
              <a:rPr lang="pt-PT" sz="1400" dirty="0" smtClean="0"/>
              <a:t>exigência </a:t>
            </a:r>
            <a:r>
              <a:rPr lang="pt-PT" sz="1400" dirty="0"/>
              <a:t>de qualidade e desenvolvimento sustentável</a:t>
            </a:r>
            <a:r>
              <a:rPr lang="pt-PT" sz="1400" dirty="0" smtClean="0"/>
              <a:t>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pt-PT" sz="1400" dirty="0" smtClean="0"/>
          </a:p>
        </p:txBody>
      </p:sp>
      <p:sp>
        <p:nvSpPr>
          <p:cNvPr id="5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6</a:t>
            </a:fld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 – Da RSE à Economia social. Princípios e valores.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1600" b="1" dirty="0"/>
              <a:t>Transposição do conceito de RSE para a Economia Social </a:t>
            </a:r>
          </a:p>
          <a:p>
            <a:pPr marL="457200" lvl="2" indent="0" algn="just">
              <a:spcBef>
                <a:spcPts val="1000"/>
              </a:spcBef>
              <a:buNone/>
            </a:pPr>
            <a:r>
              <a:rPr lang="pt-PT" sz="1400" i="1" dirty="0"/>
              <a:t>Conjunto de atividades livremente levadas a cabo pelas EES, desde que prosseguidas mediante os seus princípios orientadores e no interesse geral (LBES, 2013);</a:t>
            </a:r>
          </a:p>
          <a:p>
            <a:pPr marL="457200" lvl="2" indent="0" algn="just">
              <a:spcBef>
                <a:spcPts val="1000"/>
              </a:spcBef>
              <a:buNone/>
            </a:pPr>
            <a:endParaRPr lang="pt-PT" sz="1200" i="1" dirty="0"/>
          </a:p>
          <a:p>
            <a:pPr marL="742950" lvl="2" indent="-285750" algn="just">
              <a:spcBef>
                <a:spcPts val="1000"/>
              </a:spcBef>
            </a:pPr>
            <a:r>
              <a:rPr lang="pt-PT" sz="1400" dirty="0"/>
              <a:t>Nas </a:t>
            </a:r>
            <a:r>
              <a:rPr lang="pt-PT" sz="1400" b="1" dirty="0"/>
              <a:t>cooperativas</a:t>
            </a:r>
            <a:r>
              <a:rPr lang="pt-PT" sz="1400" dirty="0"/>
              <a:t> o modo  organização e de funcionamento são reflexo dos princípios orientadores, </a:t>
            </a:r>
            <a:r>
              <a:rPr lang="pt-PT" sz="1400" dirty="0" err="1"/>
              <a:t>i.e</a:t>
            </a:r>
            <a:r>
              <a:rPr lang="pt-PT" sz="1400" dirty="0"/>
              <a:t>:</a:t>
            </a:r>
          </a:p>
          <a:p>
            <a:pPr marL="1200150" lvl="3" indent="-28575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PT" sz="1400" dirty="0"/>
              <a:t>Primado das pessoas e objetos sociais;</a:t>
            </a:r>
          </a:p>
          <a:p>
            <a:pPr marL="1200150" lvl="3" indent="-28575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PT" sz="1400" dirty="0"/>
              <a:t>Adesão e participação livre e voluntária;</a:t>
            </a:r>
          </a:p>
          <a:p>
            <a:pPr marL="1200150" lvl="3" indent="-28575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PT" sz="1400" dirty="0"/>
              <a:t>Controlo democrático;</a:t>
            </a:r>
          </a:p>
          <a:p>
            <a:pPr marL="1200150" lvl="3" indent="-28575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PT" sz="1400" dirty="0"/>
              <a:t>Conciliação de interesses;</a:t>
            </a:r>
          </a:p>
          <a:p>
            <a:pPr marL="1200150" lvl="3" indent="-28575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PT" sz="1400" dirty="0"/>
              <a:t>Gestão autónoma e afetação de excedentes à prossecução de fins de economia social;</a:t>
            </a:r>
          </a:p>
          <a:p>
            <a:pPr marL="1200150" lvl="3" indent="-28575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PT" sz="1400" dirty="0"/>
              <a:t>Respeito pelos valores da solidariedade, igualdade, coesão social, justiça e equidade, transparência, responsabilidade social.</a:t>
            </a:r>
          </a:p>
          <a:p>
            <a:pPr marL="914400" lvl="3" indent="0" algn="just">
              <a:spcBef>
                <a:spcPts val="1000"/>
              </a:spcBef>
              <a:buNone/>
            </a:pPr>
            <a:endParaRPr lang="pt-PT" sz="1200" dirty="0"/>
          </a:p>
          <a:p>
            <a:pPr marL="742950" lvl="2" indent="-285750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PT" sz="1600" b="1" dirty="0"/>
              <a:t>Convergência notória</a:t>
            </a:r>
          </a:p>
          <a:p>
            <a:pPr marL="914400" lvl="3" indent="0" algn="just">
              <a:spcBef>
                <a:spcPts val="1000"/>
              </a:spcBef>
              <a:buNone/>
            </a:pPr>
            <a:endParaRPr lang="pt-PT" sz="1200" dirty="0"/>
          </a:p>
          <a:p>
            <a:pPr marL="1085850" lvl="3" indent="-171450" algn="just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pt-PT" sz="1200" dirty="0"/>
          </a:p>
          <a:p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49427592"/>
              </p:ext>
            </p:extLst>
          </p:nvPr>
        </p:nvGraphicFramePr>
        <p:xfrm>
          <a:off x="2411760" y="4509120"/>
          <a:ext cx="46805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7</a:t>
            </a:fld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29118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80131"/>
          </a:xfrm>
        </p:spPr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 – Da RSE à Economia social. Princípios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e valores.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908720"/>
            <a:ext cx="8434388" cy="4753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pt-PT" sz="1600" b="1" dirty="0" smtClean="0"/>
              <a:t>Princípios orientadores da ES  </a:t>
            </a:r>
            <a:r>
              <a:rPr lang="pt-PT" sz="1600" b="1" dirty="0" smtClean="0">
                <a:sym typeface="Wingdings" panose="05000000000000000000" pitchFamily="2" charset="2"/>
              </a:rPr>
              <a:t>  aos da RSE</a:t>
            </a:r>
            <a:r>
              <a:rPr lang="pt-PT" sz="1600" dirty="0" smtClean="0">
                <a:sym typeface="Wingdings" panose="05000000000000000000" pitchFamily="2" charset="2"/>
              </a:rPr>
              <a:t>, </a:t>
            </a:r>
            <a:r>
              <a:rPr lang="pt-PT" sz="1600" dirty="0" smtClean="0">
                <a:sym typeface="Wingdings" panose="05000000000000000000" pitchFamily="2" charset="2"/>
              </a:rPr>
              <a:t> </a:t>
            </a:r>
            <a:r>
              <a:rPr lang="pt-PT" sz="1600" b="1" u="sng" dirty="0" smtClean="0">
                <a:ln w="0">
                  <a:noFill/>
                </a:ln>
                <a:sym typeface="Wingdings" panose="05000000000000000000" pitchFamily="2" charset="2"/>
              </a:rPr>
              <a:t>demonstram </a:t>
            </a:r>
            <a:r>
              <a:rPr lang="pt-PT" sz="1600" b="1" u="sng" dirty="0" smtClean="0">
                <a:ln w="0">
                  <a:noFill/>
                </a:ln>
                <a:sym typeface="Wingdings" panose="05000000000000000000" pitchFamily="2" charset="2"/>
              </a:rPr>
              <a:t>que a RSE integra o ADN das EES</a:t>
            </a:r>
            <a:r>
              <a:rPr lang="pt-PT" sz="1600" b="1" dirty="0" smtClean="0">
                <a:ln w="0">
                  <a:noFill/>
                </a:ln>
                <a:sym typeface="Wingdings" panose="05000000000000000000" pitchFamily="2" charset="2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b="1" dirty="0" smtClean="0"/>
              <a:t>  </a:t>
            </a:r>
            <a:r>
              <a:rPr lang="en-US" sz="1600" b="1" dirty="0" err="1" smtClean="0"/>
              <a:t>Objeto</a:t>
            </a:r>
            <a:r>
              <a:rPr lang="en-US" sz="1600" b="1" dirty="0" smtClean="0"/>
              <a:t> social : </a:t>
            </a:r>
            <a:r>
              <a:rPr lang="pt-PT" sz="1400" dirty="0" smtClean="0">
                <a:sym typeface="Wingdings" panose="05000000000000000000" pitchFamily="2" charset="2"/>
              </a:rPr>
              <a:t>EES </a:t>
            </a:r>
            <a:r>
              <a:rPr lang="pt-PT" sz="1400" dirty="0">
                <a:sym typeface="Wingdings" panose="05000000000000000000" pitchFamily="2" charset="2"/>
              </a:rPr>
              <a:t>prosseguem </a:t>
            </a:r>
            <a:r>
              <a:rPr lang="pt-PT" sz="1400" dirty="0" smtClean="0">
                <a:sym typeface="Wingdings" panose="05000000000000000000" pitchFamily="2" charset="2"/>
              </a:rPr>
              <a:t>complementarmente objetivos </a:t>
            </a:r>
            <a:r>
              <a:rPr lang="pt-PT" sz="1400" dirty="0">
                <a:sym typeface="Wingdings" panose="05000000000000000000" pitchFamily="2" charset="2"/>
              </a:rPr>
              <a:t>empresariais e sociais. </a:t>
            </a:r>
            <a:r>
              <a:rPr lang="en-US" sz="1400" u="sng" dirty="0"/>
              <a:t>2 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dimensões</a:t>
            </a:r>
            <a:r>
              <a:rPr lang="en-US" sz="1400" u="sng" dirty="0" smtClean="0"/>
              <a:t> </a:t>
            </a:r>
            <a:r>
              <a:rPr lang="en-US" sz="1400" dirty="0"/>
              <a:t>: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u="sng" dirty="0" smtClean="0"/>
              <a:t>Económica </a:t>
            </a:r>
            <a:r>
              <a:rPr lang="en-US" sz="1400" dirty="0" smtClean="0"/>
              <a:t>(</a:t>
            </a:r>
            <a:r>
              <a:rPr lang="en-US" sz="1400" dirty="0" err="1" smtClean="0"/>
              <a:t>satisfação</a:t>
            </a:r>
            <a:r>
              <a:rPr lang="en-US" sz="1400" dirty="0" smtClean="0"/>
              <a:t> das </a:t>
            </a:r>
            <a:r>
              <a:rPr lang="en-US" sz="1400" dirty="0" err="1" smtClean="0"/>
              <a:t>necessidades</a:t>
            </a:r>
            <a:r>
              <a:rPr lang="en-US" sz="1400" dirty="0" smtClean="0"/>
              <a:t>  </a:t>
            </a:r>
            <a:r>
              <a:rPr lang="en-US" sz="1400" dirty="0" err="1" smtClean="0"/>
              <a:t>económicas</a:t>
            </a:r>
            <a:r>
              <a:rPr lang="en-US" sz="1400" dirty="0" smtClean="0"/>
              <a:t>, </a:t>
            </a:r>
            <a:r>
              <a:rPr lang="en-US" sz="1400" dirty="0" err="1" smtClean="0"/>
              <a:t>sociais</a:t>
            </a:r>
            <a:r>
              <a:rPr lang="en-US" sz="1400" dirty="0" smtClean="0"/>
              <a:t> e </a:t>
            </a:r>
            <a:r>
              <a:rPr lang="en-US" sz="1400" dirty="0" err="1" smtClean="0"/>
              <a:t>culturais</a:t>
            </a:r>
            <a:r>
              <a:rPr lang="en-US" sz="1400" dirty="0" smtClean="0"/>
              <a:t> dos </a:t>
            </a:r>
            <a:r>
              <a:rPr lang="en-US" sz="1400" dirty="0" err="1" smtClean="0"/>
              <a:t>membros</a:t>
            </a:r>
            <a:r>
              <a:rPr lang="en-US" sz="1400" dirty="0" smtClean="0"/>
              <a:t>);</a:t>
            </a:r>
            <a:endParaRPr lang="en-US" sz="1400" dirty="0"/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u="sng" dirty="0"/>
              <a:t>Social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prossecução</a:t>
            </a:r>
            <a:r>
              <a:rPr lang="en-US" sz="1400" dirty="0" smtClean="0"/>
              <a:t> do </a:t>
            </a:r>
            <a:r>
              <a:rPr lang="en-US" sz="1400" dirty="0" err="1" smtClean="0"/>
              <a:t>interesse</a:t>
            </a:r>
            <a:r>
              <a:rPr lang="en-US" sz="1400" dirty="0" smtClean="0"/>
              <a:t> </a:t>
            </a:r>
            <a:r>
              <a:rPr lang="en-US" sz="1400" dirty="0" err="1" smtClean="0"/>
              <a:t>geral</a:t>
            </a:r>
            <a:r>
              <a:rPr lang="en-US" sz="1400" dirty="0" smtClean="0"/>
              <a:t>  / Comunidade).</a:t>
            </a:r>
            <a:endParaRPr lang="pt-PT" sz="1600" b="1" dirty="0"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600"/>
              </a:spcAft>
            </a:pPr>
            <a:r>
              <a:rPr lang="en-US" sz="1600" b="1" dirty="0" err="1" smtClean="0"/>
              <a:t>Observância</a:t>
            </a:r>
            <a:r>
              <a:rPr lang="en-US" sz="1600" b="1" dirty="0" smtClean="0"/>
              <a:t> dos </a:t>
            </a:r>
            <a:r>
              <a:rPr lang="en-US" sz="1600" b="1" dirty="0" err="1" smtClean="0"/>
              <a:t>princípios</a:t>
            </a:r>
            <a:r>
              <a:rPr lang="en-US" sz="1600" b="1" dirty="0" smtClean="0"/>
              <a:t> de ES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nas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cooperativas</a:t>
            </a:r>
            <a:r>
              <a:rPr lang="en-US" sz="1400" b="1" dirty="0" smtClean="0"/>
              <a:t>: </a:t>
            </a:r>
            <a:r>
              <a:rPr lang="en-US" sz="1400" b="1" dirty="0"/>
              <a:t>(art. 3, CCoop; art. 61, nr.2, </a:t>
            </a:r>
            <a:r>
              <a:rPr lang="en-US" sz="1400" b="1" dirty="0" smtClean="0"/>
              <a:t>CRP;  ACI)</a:t>
            </a:r>
            <a:endParaRPr lang="en-US" sz="1400" b="1" dirty="0"/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400" b="1" dirty="0"/>
          </a:p>
          <a:p>
            <a:pPr marL="342900" indent="-342900" algn="just">
              <a:spcAft>
                <a:spcPts val="600"/>
              </a:spcAft>
            </a:pPr>
            <a:endParaRPr lang="pt-PT" sz="1600" dirty="0">
              <a:sym typeface="Wingdings" panose="05000000000000000000" pitchFamily="2" charset="2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pt-PT" sz="1600" dirty="0" smtClean="0">
              <a:sym typeface="Wingdings" panose="05000000000000000000" pitchFamily="2" charset="2"/>
            </a:endParaRPr>
          </a:p>
        </p:txBody>
      </p:sp>
      <p:sp>
        <p:nvSpPr>
          <p:cNvPr id="8" name="CaixaDeTexto 2"/>
          <p:cNvSpPr txBox="1"/>
          <p:nvPr/>
        </p:nvSpPr>
        <p:spPr>
          <a:xfrm>
            <a:off x="8532440" y="2606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8</a:t>
            </a:fld>
            <a:endParaRPr lang="pt-PT" sz="14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69161200"/>
              </p:ext>
            </p:extLst>
          </p:nvPr>
        </p:nvGraphicFramePr>
        <p:xfrm>
          <a:off x="875289" y="2852936"/>
          <a:ext cx="76688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ângulo 2"/>
          <p:cNvSpPr/>
          <p:nvPr/>
        </p:nvSpPr>
        <p:spPr>
          <a:xfrm>
            <a:off x="539552" y="4149080"/>
            <a:ext cx="817290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latin typeface="+mn-lt"/>
                <a:sym typeface="Wingdings" panose="05000000000000000000" pitchFamily="2" charset="2"/>
              </a:rPr>
              <a:t>Paradigma da Governação das EES: </a:t>
            </a:r>
            <a:r>
              <a:rPr lang="pt-PT" sz="1400" dirty="0">
                <a:latin typeface="+mn-lt"/>
                <a:sym typeface="Wingdings" panose="05000000000000000000" pitchFamily="2" charset="2"/>
              </a:rPr>
              <a:t>não restrita às suas relações internas; alinhamento com os princípios fundamentais da RSE, baseada na adoção das melhores práticas (organizacionais, igualdade de oportunidades, inclusão social e desenvolvimento sustentável</a:t>
            </a:r>
            <a:r>
              <a:rPr lang="pt-PT" sz="1400" dirty="0" smtClean="0">
                <a:latin typeface="+mn-lt"/>
                <a:sym typeface="Wingdings" panose="05000000000000000000" pitchFamily="2" charset="2"/>
              </a:rPr>
              <a:t>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 smtClean="0">
              <a:latin typeface="+mn-lt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latin typeface="+mn-lt"/>
              </a:rPr>
              <a:t>RSE não voluntária para as cooperativas</a:t>
            </a:r>
            <a:r>
              <a:rPr lang="pt-PT" sz="1400" b="1" dirty="0">
                <a:latin typeface="+mn-lt"/>
              </a:rPr>
              <a:t>. </a:t>
            </a:r>
            <a:r>
              <a:rPr lang="pt-PT" sz="1400" dirty="0">
                <a:latin typeface="+mn-lt"/>
              </a:rPr>
              <a:t>Questiona-se obrigação legal dos órgãos administração de integrar valores RSE na atividade, sujeitos a controlo  (interno  e externo).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400" dirty="0"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2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88913"/>
            <a:ext cx="8424863" cy="479425"/>
          </a:xfrm>
        </p:spPr>
        <p:txBody>
          <a:bodyPr/>
          <a:lstStyle/>
          <a:p>
            <a:pPr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.1 – A Economia Social em Portugal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908050"/>
            <a:ext cx="8434388" cy="4806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Aft>
                <a:spcPts val="600"/>
              </a:spcAft>
            </a:pPr>
            <a:r>
              <a:rPr lang="pt-PT" sz="1400" b="1" dirty="0" smtClean="0">
                <a:sym typeface="Wingdings" panose="05000000000000000000" pitchFamily="2" charset="2"/>
              </a:rPr>
              <a:t>ES em  </a:t>
            </a:r>
            <a:r>
              <a:rPr lang="pt-PT" sz="1400" b="1" dirty="0">
                <a:sym typeface="Wingdings" panose="05000000000000000000" pitchFamily="2" charset="2"/>
              </a:rPr>
              <a:t>PORTUGAL – </a:t>
            </a:r>
            <a:r>
              <a:rPr lang="pt-PT" sz="1400" dirty="0" smtClean="0">
                <a:sym typeface="Wingdings" panose="05000000000000000000" pitchFamily="2" charset="2"/>
              </a:rPr>
              <a:t>crescimento (criação de emprego / consolidação da procura):</a:t>
            </a:r>
            <a:endParaRPr lang="pt-PT" sz="1400" dirty="0">
              <a:sym typeface="Wingdings" panose="05000000000000000000" pitchFamily="2" charset="2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400" b="1" dirty="0" smtClean="0">
                <a:sym typeface="Wingdings" panose="05000000000000000000" pitchFamily="2" charset="2"/>
              </a:rPr>
              <a:t>    Contas Satélite (2013, reportadas a 2010):</a:t>
            </a:r>
            <a:endParaRPr lang="pt-PT" sz="1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9" name="CaixaDeTexto 2"/>
          <p:cNvSpPr txBox="1"/>
          <p:nvPr/>
        </p:nvSpPr>
        <p:spPr>
          <a:xfrm>
            <a:off x="8460432" y="26064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AF89BAE-36C1-4E86-802F-224A639CBB46}" type="slidenum">
              <a:rPr lang="pt-PT" sz="1400" b="1" smtClean="0"/>
              <a:t>9</a:t>
            </a:fld>
            <a:endParaRPr lang="pt-PT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04856" cy="169028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990521645"/>
              </p:ext>
            </p:extLst>
          </p:nvPr>
        </p:nvGraphicFramePr>
        <p:xfrm>
          <a:off x="2884649" y="3271704"/>
          <a:ext cx="5575783" cy="191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ângulo 9"/>
          <p:cNvSpPr/>
          <p:nvPr/>
        </p:nvSpPr>
        <p:spPr>
          <a:xfrm>
            <a:off x="755576" y="3212976"/>
            <a:ext cx="24482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000" dirty="0" smtClean="0">
                <a:solidFill>
                  <a:schemeClr val="tx1"/>
                </a:solidFill>
              </a:rPr>
              <a:t>Cooperativas em PT: 12 Ramos de atividade</a:t>
            </a:r>
            <a:endParaRPr lang="pt-PT" sz="1000" dirty="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55576" y="525300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b="1" dirty="0">
                <a:latin typeface="+mn-lt"/>
              </a:rPr>
              <a:t>Maior concentração geográfica: Lisboa</a:t>
            </a:r>
            <a:r>
              <a:rPr lang="pt-PT" sz="1200" dirty="0">
                <a:latin typeface="+mn-lt"/>
              </a:rPr>
              <a:t> (24,2%), </a:t>
            </a:r>
            <a:r>
              <a:rPr lang="pt-PT" sz="1200" b="1" dirty="0">
                <a:latin typeface="+mn-lt"/>
              </a:rPr>
              <a:t>Porto</a:t>
            </a:r>
            <a:r>
              <a:rPr lang="pt-PT" sz="1200" dirty="0">
                <a:latin typeface="+mn-lt"/>
              </a:rPr>
              <a:t> (11,4%), </a:t>
            </a:r>
            <a:r>
              <a:rPr lang="pt-PT" sz="1200" b="1" dirty="0">
                <a:latin typeface="+mn-lt"/>
              </a:rPr>
              <a:t>Setúbal</a:t>
            </a:r>
            <a:r>
              <a:rPr lang="pt-PT" sz="1200" dirty="0">
                <a:latin typeface="+mn-lt"/>
              </a:rPr>
              <a:t> (5,9%), </a:t>
            </a:r>
            <a:r>
              <a:rPr lang="pt-PT" sz="1200" b="1" dirty="0">
                <a:latin typeface="+mn-lt"/>
              </a:rPr>
              <a:t>Braga</a:t>
            </a:r>
            <a:r>
              <a:rPr lang="pt-PT" sz="1200" dirty="0">
                <a:latin typeface="+mn-lt"/>
              </a:rPr>
              <a:t> (5,0%) e </a:t>
            </a:r>
            <a:r>
              <a:rPr lang="pt-PT" sz="1200" b="1" dirty="0">
                <a:latin typeface="+mn-lt"/>
              </a:rPr>
              <a:t>Leiria</a:t>
            </a:r>
            <a:r>
              <a:rPr lang="pt-PT" sz="1200" dirty="0">
                <a:latin typeface="+mn-lt"/>
              </a:rPr>
              <a:t> (4,4%). </a:t>
            </a:r>
          </a:p>
          <a:p>
            <a:pPr algn="ctr"/>
            <a:r>
              <a:rPr lang="pt-PT" sz="1200" dirty="0">
                <a:latin typeface="+mn-lt"/>
              </a:rPr>
              <a:t> </a:t>
            </a:r>
            <a:r>
              <a:rPr lang="pt-PT" sz="1200" b="1" dirty="0">
                <a:latin typeface="+mn-lt"/>
              </a:rPr>
              <a:t>Saldo demográfico positivo  em 2015 </a:t>
            </a:r>
            <a:r>
              <a:rPr lang="pt-PT" sz="1200" dirty="0">
                <a:latin typeface="+mn-lt"/>
              </a:rPr>
              <a:t>(+ 23 cooperativas) vs tendência de 2010 a 2014.</a:t>
            </a:r>
          </a:p>
        </p:txBody>
      </p:sp>
      <p:sp>
        <p:nvSpPr>
          <p:cNvPr id="7" name="Oval 6"/>
          <p:cNvSpPr/>
          <p:nvPr/>
        </p:nvSpPr>
        <p:spPr>
          <a:xfrm>
            <a:off x="1763688" y="2708920"/>
            <a:ext cx="49379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3995936" y="270892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5292080" y="2708920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3635896" y="177281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3995936" y="177281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>
            <a:off x="4860032" y="177281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5292080" y="177281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ângulo arredondado 20"/>
          <p:cNvSpPr/>
          <p:nvPr/>
        </p:nvSpPr>
        <p:spPr>
          <a:xfrm>
            <a:off x="7020272" y="1772816"/>
            <a:ext cx="360040" cy="2160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ângulo arredondado 21"/>
          <p:cNvSpPr/>
          <p:nvPr/>
        </p:nvSpPr>
        <p:spPr>
          <a:xfrm>
            <a:off x="7812360" y="1772816"/>
            <a:ext cx="360040" cy="2160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835696" y="1772816"/>
            <a:ext cx="42178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0" grpId="0" animBg="1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9D4B594-F4FF-40D2-9C72-28D71AF210B3}" vid="{20B819EE-9683-4DE2-B2A8-88BF988ED51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TemplateApresentações</Template>
  <TotalTime>2333</TotalTime>
  <Words>2865</Words>
  <Application>Microsoft Office PowerPoint</Application>
  <PresentationFormat>Apresentação no Ecrã (4:3)</PresentationFormat>
  <Paragraphs>504</Paragraphs>
  <Slides>33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Custom Design</vt:lpstr>
      <vt:lpstr>Apresentação do PowerPoint</vt:lpstr>
      <vt:lpstr>Objetivo e estrutura</vt:lpstr>
      <vt:lpstr>1 – Responsabilidade Social da Empresa (RSE)</vt:lpstr>
      <vt:lpstr>1 – Responsabilidade Social da Empresa (RSE)</vt:lpstr>
      <vt:lpstr>1 – Da RSE à Economia social. Princípios e valores.</vt:lpstr>
      <vt:lpstr>1 – Da RSE à Economia social. Princípios e valores.</vt:lpstr>
      <vt:lpstr>1 – Da RSE à Economia social. Princípios e valores.</vt:lpstr>
      <vt:lpstr>1 – Da RSE à Economia social. Princípios e valores.</vt:lpstr>
      <vt:lpstr>1.1 – A Economia Social em Portugal</vt:lpstr>
      <vt:lpstr>1.1 – Cooperativas de Solidariedade Social (CSS)</vt:lpstr>
      <vt:lpstr>1.2 – Gestão e Liderança nas Cooperativas</vt:lpstr>
      <vt:lpstr>1.2 – Gestão e Liderança nas Cooperativas</vt:lpstr>
      <vt:lpstr>1.2 – Gestão e Liderança nas Cooperativas</vt:lpstr>
      <vt:lpstr>1.3 – Dever de transparência e controlo</vt:lpstr>
      <vt:lpstr>1.4 – A prestação de contas</vt:lpstr>
      <vt:lpstr>1.4 – A prestação de contas</vt:lpstr>
      <vt:lpstr>1.4 – A prestação de contas: novas práticas</vt:lpstr>
      <vt:lpstr>1.4 – A prestação de contas: novas práticas</vt:lpstr>
      <vt:lpstr>2 – Análise empírica sobre divulgação de RSE nas CSS</vt:lpstr>
      <vt:lpstr>2.1 – Estudo de caso </vt:lpstr>
      <vt:lpstr>2.1 – Estudo de caso </vt:lpstr>
      <vt:lpstr>2.1 – Estudo de caso </vt:lpstr>
      <vt:lpstr>2.1 – Estudo de caso </vt:lpstr>
      <vt:lpstr>2.1 – Estudo de caso </vt:lpstr>
      <vt:lpstr>2.1 – Estudo de caso </vt:lpstr>
      <vt:lpstr>2.1 – Estudo de caso </vt:lpstr>
      <vt:lpstr>2.1 – Estudo de caso </vt:lpstr>
      <vt:lpstr>2.1 – Estudo de caso </vt:lpstr>
      <vt:lpstr>3 – Conclusões</vt:lpstr>
      <vt:lpstr>3 – Conclusões</vt:lpstr>
      <vt:lpstr>3 – Conclusões</vt:lpstr>
      <vt:lpstr>3 – Conclusões</vt:lpstr>
      <vt:lpstr>Apresentação do PowerPoint</vt:lpstr>
    </vt:vector>
  </TitlesOfParts>
  <Company>IncreaseTime,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J. Sousa .</dc:creator>
  <cp:lastModifiedBy>Brizida Tome</cp:lastModifiedBy>
  <cp:revision>313</cp:revision>
  <cp:lastPrinted>2014-09-25T08:39:25Z</cp:lastPrinted>
  <dcterms:created xsi:type="dcterms:W3CDTF">2013-11-20T18:51:30Z</dcterms:created>
  <dcterms:modified xsi:type="dcterms:W3CDTF">2016-11-15T10:37:09Z</dcterms:modified>
</cp:coreProperties>
</file>